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i4pPSvrm42S5iLUQ9yQf2fLZd3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3089DD-FC0C-45ED-8BB3-339A2C8540D7}">
  <a:tblStyle styleId="{AB3089DD-FC0C-45ED-8BB3-339A2C8540D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26.png"/><Relationship Id="rId6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jpg"/><Relationship Id="rId10" Type="http://schemas.openxmlformats.org/officeDocument/2006/relationships/image" Target="../media/image34.jpg"/><Relationship Id="rId13" Type="http://schemas.openxmlformats.org/officeDocument/2006/relationships/image" Target="../media/image37.jpg"/><Relationship Id="rId1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3.jpg"/><Relationship Id="rId9" Type="http://schemas.openxmlformats.org/officeDocument/2006/relationships/image" Target="../media/image33.jpg"/><Relationship Id="rId5" Type="http://schemas.openxmlformats.org/officeDocument/2006/relationships/image" Target="../media/image21.jpg"/><Relationship Id="rId6" Type="http://schemas.openxmlformats.org/officeDocument/2006/relationships/image" Target="../media/image25.jpg"/><Relationship Id="rId7" Type="http://schemas.openxmlformats.org/officeDocument/2006/relationships/image" Target="../media/image28.jpg"/><Relationship Id="rId8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Relationship Id="rId4" Type="http://schemas.openxmlformats.org/officeDocument/2006/relationships/image" Target="../media/image4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Relationship Id="rId4" Type="http://schemas.openxmlformats.org/officeDocument/2006/relationships/image" Target="../media/image45.jpg"/><Relationship Id="rId5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jpg"/><Relationship Id="rId4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62.png"/><Relationship Id="rId5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65.png"/><Relationship Id="rId5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9" Type="http://schemas.openxmlformats.org/officeDocument/2006/relationships/image" Target="../media/image72.jpg"/><Relationship Id="rId5" Type="http://schemas.openxmlformats.org/officeDocument/2006/relationships/image" Target="../media/image70.png"/><Relationship Id="rId6" Type="http://schemas.openxmlformats.org/officeDocument/2006/relationships/image" Target="../media/image75.png"/><Relationship Id="rId7" Type="http://schemas.openxmlformats.org/officeDocument/2006/relationships/image" Target="../media/image69.png"/><Relationship Id="rId8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Relationship Id="rId5" Type="http://schemas.openxmlformats.org/officeDocument/2006/relationships/image" Target="../media/image80.png"/><Relationship Id="rId6" Type="http://schemas.openxmlformats.org/officeDocument/2006/relationships/image" Target="../media/image8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jpg"/><Relationship Id="rId4" Type="http://schemas.openxmlformats.org/officeDocument/2006/relationships/image" Target="../media/image88.jpg"/><Relationship Id="rId9" Type="http://schemas.openxmlformats.org/officeDocument/2006/relationships/image" Target="../media/image87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2.png"/><Relationship Id="rId4" Type="http://schemas.openxmlformats.org/officeDocument/2006/relationships/image" Target="../media/image9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3.png"/><Relationship Id="rId4" Type="http://schemas.openxmlformats.org/officeDocument/2006/relationships/image" Target="../media/image89.jpg"/><Relationship Id="rId5" Type="http://schemas.openxmlformats.org/officeDocument/2006/relationships/image" Target="../media/image94.jpg"/><Relationship Id="rId6" Type="http://schemas.openxmlformats.org/officeDocument/2006/relationships/image" Target="../media/image95.jpg"/><Relationship Id="rId7" Type="http://schemas.openxmlformats.org/officeDocument/2006/relationships/image" Target="../media/image9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2.png"/><Relationship Id="rId6" Type="http://schemas.openxmlformats.org/officeDocument/2006/relationships/image" Target="../media/image10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8.jpg"/><Relationship Id="rId4" Type="http://schemas.openxmlformats.org/officeDocument/2006/relationships/image" Target="../media/image92.jpg"/><Relationship Id="rId5" Type="http://schemas.openxmlformats.org/officeDocument/2006/relationships/image" Target="../media/image97.jpg"/><Relationship Id="rId6" Type="http://schemas.openxmlformats.org/officeDocument/2006/relationships/image" Target="../media/image9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2.jpg"/><Relationship Id="rId7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1463842" y="125471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1633524" y="364231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321906" y="1254711"/>
            <a:ext cx="3672930" cy="1001611"/>
          </a:xfrm>
          <a:prstGeom prst="roundRect">
            <a:avLst>
              <a:gd fmla="val 16667" name="adj"/>
            </a:avLst>
          </a:prstGeom>
          <a:solidFill>
            <a:srgbClr val="FBE4D4">
              <a:alpha val="64705"/>
            </a:srgb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ĐỒ ÁN CUỐI KÌ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7699150" y="1024778"/>
            <a:ext cx="3827853" cy="469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7826638" y="917116"/>
            <a:ext cx="3826800" cy="4696301"/>
          </a:xfrm>
          <a:custGeom>
            <a:rect b="b" l="l" r="r" t="t"/>
            <a:pathLst>
              <a:path extrusionOk="0" h="4943475" w="436245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blipFill rotWithShape="1">
            <a:blip r:embed="rId6">
              <a:alphaModFix/>
            </a:blip>
            <a:tile algn="tl" flip="none" tx="-889000" sx="76000" ty="12700" sy="77000"/>
          </a:blipFill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843925" y="2395956"/>
            <a:ext cx="6478603" cy="2538663"/>
          </a:xfrm>
          <a:prstGeom prst="roundRect">
            <a:avLst>
              <a:gd fmla="val 22770" name="adj"/>
            </a:avLst>
          </a:prstGeom>
          <a:solidFill>
            <a:srgbClr val="F7CAAC">
              <a:alpha val="74901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NHẬN DIỆN SẢN PHẨM THƯƠNG MẠI VỚI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MÔ HÌNH YOLO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228600" y="136527"/>
            <a:ext cx="11802979" cy="412788"/>
          </a:xfrm>
          <a:prstGeom prst="roundRect">
            <a:avLst>
              <a:gd fmla="val 16667" name="adj"/>
            </a:avLst>
          </a:prstGeom>
          <a:solidFill>
            <a:srgbClr val="F2F2F2">
              <a:alpha val="54901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11137984" y="205225"/>
            <a:ext cx="268404" cy="252000"/>
          </a:xfrm>
          <a:custGeom>
            <a:rect b="b" l="l" r="r" t="t"/>
            <a:pathLst>
              <a:path extrusionOk="0" h="9391" w="10314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3814791" y="5044203"/>
            <a:ext cx="646700" cy="648000"/>
          </a:xfrm>
          <a:prstGeom prst="ellipse">
            <a:avLst/>
          </a:prstGeom>
          <a:solidFill>
            <a:srgbClr val="F4B081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1"/>
          <p:cNvGrpSpPr/>
          <p:nvPr/>
        </p:nvGrpSpPr>
        <p:grpSpPr>
          <a:xfrm>
            <a:off x="3994836" y="5183837"/>
            <a:ext cx="286610" cy="357600"/>
            <a:chOff x="3086700" y="1180050"/>
            <a:chExt cx="216800" cy="262325"/>
          </a:xfrm>
        </p:grpSpPr>
        <p:sp>
          <p:nvSpPr>
            <p:cNvPr id="102" name="Google Shape;102;p1"/>
            <p:cNvSpPr/>
            <p:nvPr/>
          </p:nvSpPr>
          <p:spPr>
            <a:xfrm>
              <a:off x="3161625" y="1180050"/>
              <a:ext cx="141875" cy="141425"/>
            </a:xfrm>
            <a:custGeom>
              <a:rect b="b" l="l" r="r" t="t"/>
              <a:pathLst>
                <a:path extrusionOk="0" h="5657" w="5675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086700" y="1301400"/>
              <a:ext cx="141425" cy="140975"/>
            </a:xfrm>
            <a:custGeom>
              <a:rect b="b" l="l" r="r" t="t"/>
              <a:pathLst>
                <a:path extrusionOk="0" h="5639" w="5657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1"/>
          <p:cNvSpPr/>
          <p:nvPr/>
        </p:nvSpPr>
        <p:spPr>
          <a:xfrm>
            <a:off x="4862832" y="5044203"/>
            <a:ext cx="646700" cy="648000"/>
          </a:xfrm>
          <a:prstGeom prst="ellipse">
            <a:avLst/>
          </a:prstGeom>
          <a:solidFill>
            <a:srgbClr val="F4B081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5042211" y="5183837"/>
            <a:ext cx="306671" cy="362134"/>
          </a:xfrm>
          <a:custGeom>
            <a:rect b="b" l="l" r="r" t="t"/>
            <a:pathLst>
              <a:path extrusionOk="0" h="10626" w="9279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2763819" y="5047806"/>
            <a:ext cx="646700" cy="648000"/>
          </a:xfrm>
          <a:prstGeom prst="ellipse">
            <a:avLst/>
          </a:prstGeom>
          <a:solidFill>
            <a:srgbClr val="F4B081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893999" y="5176986"/>
            <a:ext cx="396303" cy="399281"/>
          </a:xfrm>
          <a:custGeom>
            <a:rect b="b" l="l" r="r" t="t"/>
            <a:pathLst>
              <a:path extrusionOk="0" h="11716" w="11991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1263219" y="241044"/>
            <a:ext cx="180000" cy="180363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453901" y="241046"/>
            <a:ext cx="180000" cy="18036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843925" y="241045"/>
            <a:ext cx="180000" cy="18036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11513925" y="162786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8370837" y="5910567"/>
            <a:ext cx="834988" cy="4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/>
          <p:nvPr/>
        </p:nvSpPr>
        <p:spPr>
          <a:xfrm rot="10800000">
            <a:off x="10190348" y="5902915"/>
            <a:ext cx="834988" cy="4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9367508" y="5798907"/>
            <a:ext cx="646700" cy="648000"/>
          </a:xfrm>
          <a:prstGeom prst="ellipse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9509183" y="5964754"/>
            <a:ext cx="351487" cy="308322"/>
          </a:xfrm>
          <a:custGeom>
            <a:rect b="b" l="l" r="r" t="t"/>
            <a:pathLst>
              <a:path extrusionOk="0" h="9047" w="10635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10452307" y="6103707"/>
            <a:ext cx="367009" cy="457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8526621" y="6096055"/>
            <a:ext cx="367009" cy="457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11779872" y="1024778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11790005" y="1431846"/>
            <a:ext cx="257029" cy="288758"/>
          </a:xfrm>
          <a:prstGeom prst="mathMin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813312" y="1857293"/>
            <a:ext cx="281687" cy="288000"/>
          </a:xfrm>
          <a:custGeom>
            <a:rect b="b" l="l" r="r" t="t"/>
            <a:pathLst>
              <a:path extrusionOk="0" h="10510" w="1060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3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6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9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747557" y="580216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Yêu cầu về dữ liệu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1172434" y="1229863"/>
            <a:ext cx="88453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Dữ liệu ảnh tập train được thu thập theo quy chuẩn sau: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063" y="2939952"/>
            <a:ext cx="1803725" cy="12820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172434" y="4359143"/>
            <a:ext cx="1804354" cy="12495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10"/>
          <p:cNvPicPr preferRelativeResize="0"/>
          <p:nvPr/>
        </p:nvPicPr>
        <p:blipFill rotWithShape="1">
          <a:blip r:embed="rId6">
            <a:alphaModFix/>
          </a:blip>
          <a:srcRect b="0" l="5469" r="5470" t="0"/>
          <a:stretch/>
        </p:blipFill>
        <p:spPr>
          <a:xfrm>
            <a:off x="5627433" y="2936163"/>
            <a:ext cx="1864453" cy="11775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10"/>
          <p:cNvPicPr preferRelativeResize="0"/>
          <p:nvPr/>
        </p:nvPicPr>
        <p:blipFill rotWithShape="1">
          <a:blip r:embed="rId7">
            <a:alphaModFix/>
          </a:blip>
          <a:srcRect b="0" l="6178" r="5308" t="0"/>
          <a:stretch/>
        </p:blipFill>
        <p:spPr>
          <a:xfrm>
            <a:off x="7715921" y="2936163"/>
            <a:ext cx="1853025" cy="11775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10"/>
          <p:cNvPicPr preferRelativeResize="0"/>
          <p:nvPr/>
        </p:nvPicPr>
        <p:blipFill rotWithShape="1">
          <a:blip r:embed="rId8">
            <a:alphaModFix/>
          </a:blip>
          <a:srcRect b="0" l="6479" r="6477" t="-525"/>
          <a:stretch/>
        </p:blipFill>
        <p:spPr>
          <a:xfrm>
            <a:off x="9792813" y="2936164"/>
            <a:ext cx="1812713" cy="11775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1" name="Google Shape;321;p10"/>
          <p:cNvSpPr/>
          <p:nvPr/>
        </p:nvSpPr>
        <p:spPr>
          <a:xfrm>
            <a:off x="2239488" y="2045812"/>
            <a:ext cx="1767840" cy="687978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 sản phẩm có 2 mặt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7758513" y="2050911"/>
            <a:ext cx="1767840" cy="687978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 sản phẩm dạng trụ tròn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10"/>
          <p:cNvPicPr preferRelativeResize="0"/>
          <p:nvPr/>
        </p:nvPicPr>
        <p:blipFill rotWithShape="1">
          <a:blip r:embed="rId9">
            <a:alphaModFix/>
          </a:blip>
          <a:srcRect b="-1" l="5981" r="5845" t="570"/>
          <a:stretch/>
        </p:blipFill>
        <p:spPr>
          <a:xfrm>
            <a:off x="5628250" y="4437750"/>
            <a:ext cx="1863636" cy="11821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10"/>
          <p:cNvPicPr preferRelativeResize="0"/>
          <p:nvPr/>
        </p:nvPicPr>
        <p:blipFill rotWithShape="1">
          <a:blip r:embed="rId10">
            <a:alphaModFix/>
          </a:blip>
          <a:srcRect b="-1" l="6026" r="5708" t="1310"/>
          <a:stretch/>
        </p:blipFill>
        <p:spPr>
          <a:xfrm>
            <a:off x="7715921" y="4437457"/>
            <a:ext cx="1854926" cy="11666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10"/>
          <p:cNvPicPr preferRelativeResize="0"/>
          <p:nvPr/>
        </p:nvPicPr>
        <p:blipFill rotWithShape="1">
          <a:blip r:embed="rId11">
            <a:alphaModFix/>
          </a:blip>
          <a:srcRect b="0" l="6566" r="6806" t="765"/>
          <a:stretch/>
        </p:blipFill>
        <p:spPr>
          <a:xfrm>
            <a:off x="9794144" y="4430154"/>
            <a:ext cx="1811382" cy="11671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3448431" y="2725213"/>
            <a:ext cx="1283677" cy="17115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5400000">
            <a:off x="3450278" y="4129212"/>
            <a:ext cx="1282094" cy="17094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1"/>
          <p:cNvSpPr/>
          <p:nvPr/>
        </p:nvSpPr>
        <p:spPr>
          <a:xfrm>
            <a:off x="747557" y="580216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1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Gán nhãn dữ liệu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1"/>
          <p:cNvSpPr txBox="1"/>
          <p:nvPr/>
        </p:nvSpPr>
        <p:spPr>
          <a:xfrm>
            <a:off x="1511071" y="1344887"/>
            <a:ext cx="96609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Nhóm sử dụng tính năng Annotate của Roboflow để gán nhãn dữ liệu train cũng như test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2480" y="2149585"/>
            <a:ext cx="7554897" cy="377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"/>
          <p:cNvSpPr/>
          <p:nvPr/>
        </p:nvSpPr>
        <p:spPr>
          <a:xfrm>
            <a:off x="645459" y="753034"/>
            <a:ext cx="4159624" cy="548640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779930" y="618564"/>
            <a:ext cx="4159624" cy="548640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12"/>
          <p:cNvCxnSpPr/>
          <p:nvPr/>
        </p:nvCxnSpPr>
        <p:spPr>
          <a:xfrm>
            <a:off x="779930" y="1039906"/>
            <a:ext cx="415962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7" name="Google Shape;347;p12"/>
          <p:cNvSpPr txBox="1"/>
          <p:nvPr/>
        </p:nvSpPr>
        <p:spPr>
          <a:xfrm>
            <a:off x="1307948" y="1943102"/>
            <a:ext cx="14971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1690969" y="2431518"/>
            <a:ext cx="233754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1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1792136" y="739053"/>
            <a:ext cx="180000" cy="180363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982818" y="739055"/>
            <a:ext cx="180000" cy="18036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1372842" y="739054"/>
            <a:ext cx="180000" cy="18036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934169" y="1238840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934169" y="1726531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934169" y="2214222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/>
          <p:nvPr>
            <p:ph idx="4294967295" type="title"/>
          </p:nvPr>
        </p:nvSpPr>
        <p:spPr>
          <a:xfrm>
            <a:off x="5333101" y="1765419"/>
            <a:ext cx="5287223" cy="152073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i="1" lang="en-US" sz="8000">
                <a:latin typeface="Calibri"/>
                <a:ea typeface="Calibri"/>
                <a:cs typeface="Calibri"/>
                <a:sym typeface="Calibri"/>
              </a:rPr>
              <a:t>Xây dựng mô hình</a:t>
            </a:r>
            <a:br>
              <a:rPr b="1" i="1" lang="en-US" sz="11500">
                <a:latin typeface="Calibri"/>
                <a:ea typeface="Calibri"/>
                <a:cs typeface="Calibri"/>
                <a:sym typeface="Calibri"/>
              </a:rPr>
            </a:br>
            <a:endParaRPr b="1" i="1" sz="72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2"/>
          <p:cNvSpPr/>
          <p:nvPr/>
        </p:nvSpPr>
        <p:spPr>
          <a:xfrm>
            <a:off x="11145333" y="357992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11145332" y="357992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11098592" y="426488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11098592" y="426488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/>
          <p:nvPr/>
        </p:nvSpPr>
        <p:spPr>
          <a:xfrm>
            <a:off x="11506972" y="299594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2"/>
          <p:cNvSpPr/>
          <p:nvPr/>
        </p:nvSpPr>
        <p:spPr>
          <a:xfrm>
            <a:off x="10602341" y="357992"/>
            <a:ext cx="257029" cy="288758"/>
          </a:xfrm>
          <a:prstGeom prst="mathMinus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1686972" y="4730405"/>
            <a:ext cx="304028" cy="980388"/>
          </a:xfrm>
          <a:prstGeom prst="upArrow">
            <a:avLst>
              <a:gd fmla="val 50000" name="adj1"/>
              <a:gd fmla="val 90308" name="adj2"/>
            </a:avLst>
          </a:prstGeom>
          <a:solidFill>
            <a:srgbClr val="D8D8D8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11735769" y="6423529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11735769" y="6114295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11735769" y="5805061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5000"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/>
          <p:nvPr/>
        </p:nvSpPr>
        <p:spPr>
          <a:xfrm>
            <a:off x="561291" y="580217"/>
            <a:ext cx="110041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561291" y="665871"/>
            <a:ext cx="11004175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3"/>
          <p:cNvSpPr/>
          <p:nvPr/>
        </p:nvSpPr>
        <p:spPr>
          <a:xfrm>
            <a:off x="313265" y="217271"/>
            <a:ext cx="4995726" cy="723028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Tổng quan kiến trúc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3"/>
          <p:cNvSpPr txBox="1"/>
          <p:nvPr/>
        </p:nvSpPr>
        <p:spPr>
          <a:xfrm>
            <a:off x="850190" y="1149851"/>
            <a:ext cx="9999219" cy="1646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Mạng YOLO gồm 3 phần chính:</a:t>
            </a:r>
            <a:endParaRPr/>
          </a:p>
          <a:p>
            <a:pPr indent="-285749" lvl="0" marL="541338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Chứa mạng neurol tích chập để tổng hợp và trích xuất các đặc trưng ảnh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49" lvl="0" marL="541338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Neck: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Gồm chuỗi các lớp để pha trộn và kết hợp đặc trưng ảnh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49" lvl="0" marL="541338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Xử lý đặc trưng, thực hiện bo khung, phân lớp vật thể </a:t>
            </a:r>
            <a:endParaRPr/>
          </a:p>
        </p:txBody>
      </p:sp>
      <p:pic>
        <p:nvPicPr>
          <p:cNvPr descr="https://user-images.githubusercontent.com/26456083/86477109-5a7ca780-bd7a-11ea-9cb7-48d9fd6848e7.jpg" id="376" name="Google Shape;37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7565" y="2861084"/>
            <a:ext cx="6651625" cy="374154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5000"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"/>
          <p:cNvSpPr/>
          <p:nvPr/>
        </p:nvSpPr>
        <p:spPr>
          <a:xfrm>
            <a:off x="561291" y="580217"/>
            <a:ext cx="110041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561291" y="580217"/>
            <a:ext cx="11004175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313265" y="217271"/>
            <a:ext cx="3877735" cy="723028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1168399" y="1233559"/>
            <a:ext cx="3132668" cy="880533"/>
          </a:xfrm>
          <a:prstGeom prst="roundRect">
            <a:avLst>
              <a:gd fmla="val 9140" name="adj"/>
            </a:avLst>
          </a:prstGeom>
          <a:solidFill>
            <a:srgbClr val="DDEAF6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YOLOv4 và YOLOv5 dùng CSP để xây dựng đặc trưng ảnh. </a:t>
            </a:r>
            <a:endParaRPr/>
          </a:p>
        </p:txBody>
      </p:sp>
      <p:sp>
        <p:nvSpPr>
          <p:cNvPr id="387" name="Google Shape;387;p14"/>
          <p:cNvSpPr/>
          <p:nvPr/>
        </p:nvSpPr>
        <p:spPr>
          <a:xfrm>
            <a:off x="1071032" y="2781684"/>
            <a:ext cx="3327400" cy="1200591"/>
          </a:xfrm>
          <a:prstGeom prst="roundRect">
            <a:avLst>
              <a:gd fmla="val 7139" name="adj"/>
            </a:avLst>
          </a:prstGeom>
          <a:solidFill>
            <a:srgbClr val="FBE4D4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CSP giải quyết được trùng lắp và thất thoát dải màu trong mạng ConvNet Backbone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2567516" y="2231794"/>
            <a:ext cx="334433" cy="443674"/>
          </a:xfrm>
          <a:prstGeom prst="downArrow">
            <a:avLst>
              <a:gd fmla="val 60127" name="adj1"/>
              <a:gd fmla="val 67721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399" y="4198889"/>
            <a:ext cx="3143803" cy="12638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14"/>
          <p:cNvSpPr/>
          <p:nvPr/>
        </p:nvSpPr>
        <p:spPr>
          <a:xfrm>
            <a:off x="6373874" y="1003359"/>
            <a:ext cx="4260259" cy="1340931"/>
          </a:xfrm>
          <a:prstGeom prst="ellipse">
            <a:avLst/>
          </a:prstGeom>
          <a:solidFill>
            <a:srgbClr val="F7CA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Mô hình CSP thiết kế dựa trên DenseNet, kết nối các lớp trong mạng neurol tích chập</a:t>
            </a:r>
            <a:endParaRPr/>
          </a:p>
        </p:txBody>
      </p:sp>
      <p:sp>
        <p:nvSpPr>
          <p:cNvPr id="391" name="Google Shape;391;p14"/>
          <p:cNvSpPr/>
          <p:nvPr/>
        </p:nvSpPr>
        <p:spPr>
          <a:xfrm>
            <a:off x="4668122" y="1496441"/>
            <a:ext cx="1338697" cy="354766"/>
          </a:xfrm>
          <a:prstGeom prst="rightArrow">
            <a:avLst>
              <a:gd fmla="val 50000" name="adj1"/>
              <a:gd fmla="val 88185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7289330" y="3070182"/>
            <a:ext cx="2133600" cy="810274"/>
          </a:xfrm>
          <a:prstGeom prst="roundRect">
            <a:avLst>
              <a:gd fmla="val 16667" name="adj"/>
            </a:avLst>
          </a:prstGeom>
          <a:solidFill>
            <a:srgbClr val="F7CA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 backbone được xem xét sử dụng</a:t>
            </a: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8188914" y="2434896"/>
            <a:ext cx="334433" cy="544680"/>
          </a:xfrm>
          <a:prstGeom prst="downArrow">
            <a:avLst>
              <a:gd fmla="val 60127" name="adj1"/>
              <a:gd fmla="val 67721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4"/>
          <p:cNvSpPr/>
          <p:nvPr/>
        </p:nvSpPr>
        <p:spPr>
          <a:xfrm>
            <a:off x="5693397" y="4216472"/>
            <a:ext cx="1748759" cy="74506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CSPResNext50</a:t>
            </a:r>
            <a:endParaRPr/>
          </a:p>
        </p:txBody>
      </p:sp>
      <p:sp>
        <p:nvSpPr>
          <p:cNvPr id="395" name="Google Shape;395;p14"/>
          <p:cNvSpPr/>
          <p:nvPr/>
        </p:nvSpPr>
        <p:spPr>
          <a:xfrm>
            <a:off x="9270104" y="4216473"/>
            <a:ext cx="1748759" cy="74506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CSPDarknet53</a:t>
            </a:r>
            <a:endParaRPr/>
          </a:p>
        </p:txBody>
      </p:sp>
      <p:sp>
        <p:nvSpPr>
          <p:cNvPr id="396" name="Google Shape;396;p14"/>
          <p:cNvSpPr/>
          <p:nvPr/>
        </p:nvSpPr>
        <p:spPr>
          <a:xfrm>
            <a:off x="7442158" y="4666024"/>
            <a:ext cx="1827946" cy="685391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EfficientNet-B3</a:t>
            </a:r>
            <a:endParaRPr/>
          </a:p>
        </p:txBody>
      </p:sp>
      <p:cxnSp>
        <p:nvCxnSpPr>
          <p:cNvPr id="397" name="Google Shape;397;p14"/>
          <p:cNvCxnSpPr>
            <a:stCxn id="392" idx="2"/>
            <a:endCxn id="394" idx="7"/>
          </p:cNvCxnSpPr>
          <p:nvPr/>
        </p:nvCxnSpPr>
        <p:spPr>
          <a:xfrm flipH="1">
            <a:off x="7186130" y="3880456"/>
            <a:ext cx="1170000" cy="445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8" name="Google Shape;398;p14"/>
          <p:cNvCxnSpPr>
            <a:stCxn id="392" idx="2"/>
            <a:endCxn id="395" idx="1"/>
          </p:cNvCxnSpPr>
          <p:nvPr/>
        </p:nvCxnSpPr>
        <p:spPr>
          <a:xfrm>
            <a:off x="8356130" y="3880456"/>
            <a:ext cx="1170000" cy="445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9" name="Google Shape;399;p14"/>
          <p:cNvCxnSpPr>
            <a:stCxn id="392" idx="2"/>
            <a:endCxn id="396" idx="0"/>
          </p:cNvCxnSpPr>
          <p:nvPr/>
        </p:nvCxnSpPr>
        <p:spPr>
          <a:xfrm>
            <a:off x="8356130" y="3880456"/>
            <a:ext cx="0" cy="785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0" name="Google Shape;400;p14"/>
          <p:cNvSpPr/>
          <p:nvPr/>
        </p:nvSpPr>
        <p:spPr>
          <a:xfrm>
            <a:off x="9975150" y="5042846"/>
            <a:ext cx="338666" cy="492793"/>
          </a:xfrm>
          <a:prstGeom prst="downArrow">
            <a:avLst>
              <a:gd fmla="val 65000" name="adj1"/>
              <a:gd fmla="val 60000" name="adj2"/>
            </a:avLst>
          </a:prstGeom>
          <a:solidFill>
            <a:srgbClr val="F7CAAC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4"/>
          <p:cNvSpPr/>
          <p:nvPr/>
        </p:nvSpPr>
        <p:spPr>
          <a:xfrm>
            <a:off x="8988869" y="5616945"/>
            <a:ext cx="2311229" cy="898515"/>
          </a:xfrm>
          <a:prstGeom prst="roundRect">
            <a:avLst>
              <a:gd fmla="val 16667" name="adj"/>
            </a:avLst>
          </a:prstGeom>
          <a:solidFill>
            <a:srgbClr val="FEE599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Tác giả YOLOv5 chọn CSPDarknet53 xây dựng backbone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5000"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"/>
          <p:cNvSpPr/>
          <p:nvPr/>
        </p:nvSpPr>
        <p:spPr>
          <a:xfrm>
            <a:off x="561291" y="580217"/>
            <a:ext cx="110041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5"/>
          <p:cNvSpPr/>
          <p:nvPr/>
        </p:nvSpPr>
        <p:spPr>
          <a:xfrm>
            <a:off x="561291" y="639484"/>
            <a:ext cx="11004175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313265" y="217271"/>
            <a:ext cx="6756402" cy="723028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– CSPDarknet53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5"/>
          <p:cNvSpPr txBox="1"/>
          <p:nvPr/>
        </p:nvSpPr>
        <p:spPr>
          <a:xfrm>
            <a:off x="1178166" y="1139546"/>
            <a:ext cx="747346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Trong mạng CSPDarknet53, DenseNet là cấu trúc gồm dense blocks và transition layers kết nối xen kẽ nhau</a:t>
            </a:r>
            <a:endParaRPr/>
          </a:p>
        </p:txBody>
      </p:sp>
      <p:pic>
        <p:nvPicPr>
          <p:cNvPr descr="DenseNet" id="412" name="Google Shape;4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8119" y="1865305"/>
            <a:ext cx="59436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blog.roboflow.com/content/images/2020/06/image-15.png" id="413" name="Google Shape;41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9082" y="4845250"/>
            <a:ext cx="4790534" cy="1822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5"/>
          <p:cNvSpPr/>
          <p:nvPr/>
        </p:nvSpPr>
        <p:spPr>
          <a:xfrm>
            <a:off x="957831" y="2861862"/>
            <a:ext cx="3369469" cy="960095"/>
          </a:xfrm>
          <a:prstGeom prst="roundRect">
            <a:avLst>
              <a:gd fmla="val 12080" name="adj"/>
            </a:avLst>
          </a:prstGeom>
          <a:solidFill>
            <a:srgbClr val="F7CA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DenseNet được chỉnh sửa để tách đầu vào mỗi Dense block thành 2 phần</a:t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>
            <a:off x="5009332" y="3099651"/>
            <a:ext cx="2930790" cy="479371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 phần qua các khối chập</a:t>
            </a:r>
            <a:endParaRPr/>
          </a:p>
        </p:txBody>
      </p:sp>
      <p:sp>
        <p:nvSpPr>
          <p:cNvPr id="416" name="Google Shape;416;p15"/>
          <p:cNvSpPr/>
          <p:nvPr/>
        </p:nvSpPr>
        <p:spPr>
          <a:xfrm>
            <a:off x="1177171" y="4137243"/>
            <a:ext cx="2930790" cy="470753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 phần đi tới cuối khối </a:t>
            </a:r>
            <a:endParaRPr/>
          </a:p>
        </p:txBody>
      </p:sp>
      <p:cxnSp>
        <p:nvCxnSpPr>
          <p:cNvPr id="417" name="Google Shape;417;p15"/>
          <p:cNvCxnSpPr>
            <a:stCxn id="414" idx="3"/>
            <a:endCxn id="415" idx="1"/>
          </p:cNvCxnSpPr>
          <p:nvPr/>
        </p:nvCxnSpPr>
        <p:spPr>
          <a:xfrm flipH="1" rot="10800000">
            <a:off x="4327300" y="3339210"/>
            <a:ext cx="681900" cy="27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8" name="Google Shape;418;p15"/>
          <p:cNvSpPr/>
          <p:nvPr/>
        </p:nvSpPr>
        <p:spPr>
          <a:xfrm>
            <a:off x="9047448" y="2860235"/>
            <a:ext cx="1379822" cy="1844937"/>
          </a:xfrm>
          <a:prstGeom prst="roundRect">
            <a:avLst>
              <a:gd fmla="val 10531" name="adj"/>
            </a:avLst>
          </a:prstGeom>
          <a:solidFill>
            <a:srgbClr val="A8D08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Hai phần  này đó sau được cộng lại đưa vào khối tiếp theo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5"/>
          <p:cNvCxnSpPr>
            <a:stCxn id="414" idx="2"/>
          </p:cNvCxnSpPr>
          <p:nvPr/>
        </p:nvCxnSpPr>
        <p:spPr>
          <a:xfrm>
            <a:off x="2642566" y="3821957"/>
            <a:ext cx="0" cy="3036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0" name="Google Shape;420;p15"/>
          <p:cNvSpPr/>
          <p:nvPr/>
        </p:nvSpPr>
        <p:spPr>
          <a:xfrm>
            <a:off x="4290943" y="4203594"/>
            <a:ext cx="4650182" cy="338053"/>
          </a:xfrm>
          <a:prstGeom prst="rightArrow">
            <a:avLst>
              <a:gd fmla="val 54651" name="adj1"/>
              <a:gd fmla="val 10348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8049117" y="3144735"/>
            <a:ext cx="892007" cy="338053"/>
          </a:xfrm>
          <a:prstGeom prst="rightArrow">
            <a:avLst>
              <a:gd fmla="val 54651" name="adj1"/>
              <a:gd fmla="val 10348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5"/>
          <p:cNvSpPr/>
          <p:nvPr/>
        </p:nvSpPr>
        <p:spPr>
          <a:xfrm>
            <a:off x="10536265" y="3518419"/>
            <a:ext cx="892007" cy="528568"/>
          </a:xfrm>
          <a:prstGeom prst="rightArrow">
            <a:avLst>
              <a:gd fmla="val 61058" name="adj1"/>
              <a:gd fmla="val 6824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5000"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/>
          <p:nvPr/>
        </p:nvSpPr>
        <p:spPr>
          <a:xfrm>
            <a:off x="561291" y="580217"/>
            <a:ext cx="110041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6"/>
          <p:cNvSpPr/>
          <p:nvPr/>
        </p:nvSpPr>
        <p:spPr>
          <a:xfrm>
            <a:off x="561291" y="653602"/>
            <a:ext cx="11004175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6"/>
          <p:cNvSpPr/>
          <p:nvPr/>
        </p:nvSpPr>
        <p:spPr>
          <a:xfrm>
            <a:off x="313265" y="217271"/>
            <a:ext cx="2887135" cy="723028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Neck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6"/>
          <p:cNvSpPr/>
          <p:nvPr/>
        </p:nvSpPr>
        <p:spPr>
          <a:xfrm>
            <a:off x="969738" y="1303245"/>
            <a:ext cx="3817847" cy="1227668"/>
          </a:xfrm>
          <a:prstGeom prst="roundRect">
            <a:avLst>
              <a:gd fmla="val 8669" name="adj"/>
            </a:avLst>
          </a:prstGeom>
          <a:solidFill>
            <a:srgbClr val="F7CA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Neck có nhiệm vụ kết hợp các features map đã học qua quá trình Backbone trích xuất đặc trưng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6"/>
          <p:cNvSpPr/>
          <p:nvPr/>
        </p:nvSpPr>
        <p:spPr>
          <a:xfrm>
            <a:off x="1059072" y="3428257"/>
            <a:ext cx="3639177" cy="1042911"/>
          </a:xfrm>
          <a:prstGeom prst="roundRect">
            <a:avLst>
              <a:gd fmla="val 9368" name="adj"/>
            </a:avLst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cho phép tùy biến sử dụng các cấu trúc phổ biến sau cho phần Neck</a:t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>
            <a:off x="5672266" y="5585974"/>
            <a:ext cx="1134533" cy="660400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BiFPN</a:t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>
            <a:off x="5515633" y="4302193"/>
            <a:ext cx="1447800" cy="660400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NAS-FPN</a:t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>
            <a:off x="5672267" y="3016935"/>
            <a:ext cx="1134533" cy="660400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</a:t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>
            <a:off x="5672267" y="1731677"/>
            <a:ext cx="1134533" cy="660400"/>
          </a:xfrm>
          <a:prstGeom prst="ellipse">
            <a:avLst/>
          </a:prstGeom>
          <a:solidFill>
            <a:srgbClr val="DDEAF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FPN</a:t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>
            <a:off x="2705096" y="2669802"/>
            <a:ext cx="347133" cy="67733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5919" y="1475026"/>
            <a:ext cx="729668" cy="115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5919" y="2815910"/>
            <a:ext cx="854472" cy="106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5919" y="4077951"/>
            <a:ext cx="854472" cy="107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55919" y="5333823"/>
            <a:ext cx="854899" cy="1164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16"/>
          <p:cNvCxnSpPr>
            <a:stCxn id="437" idx="6"/>
          </p:cNvCxnSpPr>
          <p:nvPr/>
        </p:nvCxnSpPr>
        <p:spPr>
          <a:xfrm>
            <a:off x="6806800" y="2061877"/>
            <a:ext cx="392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4" name="Google Shape;444;p16"/>
          <p:cNvCxnSpPr/>
          <p:nvPr/>
        </p:nvCxnSpPr>
        <p:spPr>
          <a:xfrm>
            <a:off x="6819314" y="3347135"/>
            <a:ext cx="379837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5" name="Google Shape;445;p16"/>
          <p:cNvCxnSpPr/>
          <p:nvPr/>
        </p:nvCxnSpPr>
        <p:spPr>
          <a:xfrm>
            <a:off x="6963433" y="4629620"/>
            <a:ext cx="248232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6" name="Google Shape;446;p16"/>
          <p:cNvCxnSpPr/>
          <p:nvPr/>
        </p:nvCxnSpPr>
        <p:spPr>
          <a:xfrm>
            <a:off x="6806799" y="5916174"/>
            <a:ext cx="404866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7" name="Google Shape;447;p16"/>
          <p:cNvSpPr/>
          <p:nvPr/>
        </p:nvSpPr>
        <p:spPr>
          <a:xfrm>
            <a:off x="8723760" y="2427091"/>
            <a:ext cx="2349601" cy="777638"/>
          </a:xfrm>
          <a:prstGeom prst="roundRect">
            <a:avLst>
              <a:gd fmla="val 7722" name="adj"/>
            </a:avLst>
          </a:prstGeom>
          <a:solidFill>
            <a:srgbClr val="FBE4D4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YOLOv4 và YOLOv5 dùng     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PA-Net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để tổng hợp đặc trưng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6"/>
          <p:cNvSpPr/>
          <p:nvPr/>
        </p:nvSpPr>
        <p:spPr>
          <a:xfrm>
            <a:off x="8723759" y="3427514"/>
            <a:ext cx="2349601" cy="565948"/>
          </a:xfrm>
          <a:prstGeom prst="roundRect">
            <a:avLst>
              <a:gd fmla="val 9693" name="adj"/>
            </a:avLst>
          </a:prstGeom>
          <a:solidFill>
            <a:srgbClr val="FBE4D4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PA-Net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là cải tiến của FPN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6"/>
          <p:cNvSpPr/>
          <p:nvPr/>
        </p:nvSpPr>
        <p:spPr>
          <a:xfrm>
            <a:off x="9366624" y="4632392"/>
            <a:ext cx="1063869" cy="1283781"/>
          </a:xfrm>
          <a:prstGeom prst="roundRect">
            <a:avLst>
              <a:gd fmla="val 9936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Cải thiện thông tin cục bộ trên top layers.</a:t>
            </a:r>
            <a:endParaRPr/>
          </a:p>
        </p:txBody>
      </p:sp>
      <p:cxnSp>
        <p:nvCxnSpPr>
          <p:cNvPr id="450" name="Google Shape;450;p16"/>
          <p:cNvCxnSpPr>
            <a:stCxn id="440" idx="3"/>
            <a:endCxn id="447" idx="1"/>
          </p:cNvCxnSpPr>
          <p:nvPr/>
        </p:nvCxnSpPr>
        <p:spPr>
          <a:xfrm flipH="1" rot="10800000">
            <a:off x="8110391" y="2815955"/>
            <a:ext cx="613500" cy="534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1" name="Google Shape;451;p16"/>
          <p:cNvCxnSpPr>
            <a:endCxn id="448" idx="1"/>
          </p:cNvCxnSpPr>
          <p:nvPr/>
        </p:nvCxnSpPr>
        <p:spPr>
          <a:xfrm>
            <a:off x="8110259" y="3386188"/>
            <a:ext cx="613500" cy="324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2" name="Google Shape;452;p16"/>
          <p:cNvSpPr/>
          <p:nvPr/>
        </p:nvSpPr>
        <p:spPr>
          <a:xfrm>
            <a:off x="9750411" y="4087767"/>
            <a:ext cx="296293" cy="471240"/>
          </a:xfrm>
          <a:prstGeom prst="downArrow">
            <a:avLst>
              <a:gd fmla="val 61870" name="adj1"/>
              <a:gd fmla="val 6773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16"/>
          <p:cNvCxnSpPr>
            <a:stCxn id="433" idx="3"/>
          </p:cNvCxnSpPr>
          <p:nvPr/>
        </p:nvCxnSpPr>
        <p:spPr>
          <a:xfrm flipH="1" rot="10800000">
            <a:off x="4698249" y="2054613"/>
            <a:ext cx="974100" cy="1895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4" name="Google Shape;454;p16"/>
          <p:cNvCxnSpPr>
            <a:stCxn id="433" idx="3"/>
            <a:endCxn id="436" idx="2"/>
          </p:cNvCxnSpPr>
          <p:nvPr/>
        </p:nvCxnSpPr>
        <p:spPr>
          <a:xfrm flipH="1" rot="10800000">
            <a:off x="4698249" y="3347013"/>
            <a:ext cx="974100" cy="602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16"/>
          <p:cNvCxnSpPr>
            <a:endCxn id="435" idx="2"/>
          </p:cNvCxnSpPr>
          <p:nvPr/>
        </p:nvCxnSpPr>
        <p:spPr>
          <a:xfrm>
            <a:off x="4710733" y="3931893"/>
            <a:ext cx="804900" cy="700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16"/>
          <p:cNvCxnSpPr>
            <a:stCxn id="433" idx="3"/>
            <a:endCxn id="434" idx="2"/>
          </p:cNvCxnSpPr>
          <p:nvPr/>
        </p:nvCxnSpPr>
        <p:spPr>
          <a:xfrm>
            <a:off x="4698249" y="3949713"/>
            <a:ext cx="974100" cy="1966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7" name="Google Shape;4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5000"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7"/>
          <p:cNvSpPr/>
          <p:nvPr/>
        </p:nvSpPr>
        <p:spPr>
          <a:xfrm>
            <a:off x="561291" y="580217"/>
            <a:ext cx="110041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7"/>
          <p:cNvSpPr/>
          <p:nvPr/>
        </p:nvSpPr>
        <p:spPr>
          <a:xfrm>
            <a:off x="561293" y="662809"/>
            <a:ext cx="11004175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7"/>
          <p:cNvSpPr/>
          <p:nvPr/>
        </p:nvSpPr>
        <p:spPr>
          <a:xfrm>
            <a:off x="313265" y="217271"/>
            <a:ext cx="4003758" cy="723028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Neck - PANet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yolov4_pan" id="466" name="Google Shape;4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2323" y="2985806"/>
            <a:ext cx="4080161" cy="136223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7"/>
          <p:cNvSpPr txBox="1"/>
          <p:nvPr/>
        </p:nvSpPr>
        <p:spPr>
          <a:xfrm>
            <a:off x="1312236" y="4651630"/>
            <a:ext cx="6093918" cy="387798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Trong YOLOv4 và YOLOv5, hàm 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 chỉnh sửa thành hàm 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3429" y="5132056"/>
            <a:ext cx="3051532" cy="152123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7"/>
          <p:cNvSpPr/>
          <p:nvPr/>
        </p:nvSpPr>
        <p:spPr>
          <a:xfrm>
            <a:off x="1312236" y="1459656"/>
            <a:ext cx="3024554" cy="835489"/>
          </a:xfrm>
          <a:prstGeom prst="roundRect">
            <a:avLst>
              <a:gd fmla="val 7971" name="adj"/>
            </a:avLst>
          </a:prstGeom>
          <a:solidFill>
            <a:srgbClr val="DDEAF6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PA-Net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thêm 1 bottom-up pathway so với FPN </a:t>
            </a:r>
            <a:endParaRPr/>
          </a:p>
        </p:txBody>
      </p:sp>
      <p:pic>
        <p:nvPicPr>
          <p:cNvPr id="470" name="Google Shape;47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008" y="2531289"/>
            <a:ext cx="877396" cy="139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8141" y="2538036"/>
            <a:ext cx="1104519" cy="138064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7"/>
          <p:cNvSpPr/>
          <p:nvPr/>
        </p:nvSpPr>
        <p:spPr>
          <a:xfrm>
            <a:off x="5818434" y="1244330"/>
            <a:ext cx="4367941" cy="1269764"/>
          </a:xfrm>
          <a:prstGeom prst="roundRect">
            <a:avLst>
              <a:gd fmla="val 10441" name="adj"/>
            </a:avLst>
          </a:prstGeom>
          <a:solidFill>
            <a:srgbClr val="D8E2F3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Đầu vào của pathway là feature maps của stage trước đó</a:t>
            </a:r>
            <a:endParaRPr/>
          </a:p>
          <a:p>
            <a:pPr indent="-285750" lvl="0" marL="28575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Đầu ra được </a:t>
            </a: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với feature map của top-down pathway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7"/>
          <p:cNvSpPr txBox="1"/>
          <p:nvPr/>
        </p:nvSpPr>
        <p:spPr>
          <a:xfrm>
            <a:off x="1658269" y="3997693"/>
            <a:ext cx="6448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FPN</a:t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7"/>
          <p:cNvSpPr txBox="1"/>
          <p:nvPr/>
        </p:nvSpPr>
        <p:spPr>
          <a:xfrm>
            <a:off x="3178808" y="3991953"/>
            <a:ext cx="7831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PANet</a:t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7"/>
          <p:cNvSpPr/>
          <p:nvPr/>
        </p:nvSpPr>
        <p:spPr>
          <a:xfrm>
            <a:off x="3587166" y="2531289"/>
            <a:ext cx="317933" cy="138739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7"/>
          <p:cNvSpPr/>
          <p:nvPr/>
        </p:nvSpPr>
        <p:spPr>
          <a:xfrm>
            <a:off x="2487305" y="3124441"/>
            <a:ext cx="406823" cy="217722"/>
          </a:xfrm>
          <a:prstGeom prst="rightArrow">
            <a:avLst>
              <a:gd fmla="val 50000" name="adj1"/>
              <a:gd fmla="val 61775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7"/>
          <p:cNvSpPr/>
          <p:nvPr/>
        </p:nvSpPr>
        <p:spPr>
          <a:xfrm>
            <a:off x="7665577" y="2998934"/>
            <a:ext cx="820396" cy="1349105"/>
          </a:xfrm>
          <a:prstGeom prst="roundRect">
            <a:avLst>
              <a:gd fmla="val 5209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7"/>
          <p:cNvSpPr/>
          <p:nvPr/>
        </p:nvSpPr>
        <p:spPr>
          <a:xfrm rot="5400000">
            <a:off x="7919671" y="2674025"/>
            <a:ext cx="312208" cy="217722"/>
          </a:xfrm>
          <a:prstGeom prst="rightArrow">
            <a:avLst>
              <a:gd fmla="val 50000" name="adj1"/>
              <a:gd fmla="val 61775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7"/>
          <p:cNvSpPr/>
          <p:nvPr/>
        </p:nvSpPr>
        <p:spPr>
          <a:xfrm>
            <a:off x="4584816" y="1696120"/>
            <a:ext cx="901584" cy="362560"/>
          </a:xfrm>
          <a:prstGeom prst="rightArrow">
            <a:avLst>
              <a:gd fmla="val 50000" name="adj1"/>
              <a:gd fmla="val 61775" name="adj2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5000"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8"/>
          <p:cNvSpPr/>
          <p:nvPr/>
        </p:nvSpPr>
        <p:spPr>
          <a:xfrm>
            <a:off x="561291" y="580217"/>
            <a:ext cx="110041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8"/>
          <p:cNvSpPr/>
          <p:nvPr/>
        </p:nvSpPr>
        <p:spPr>
          <a:xfrm>
            <a:off x="561293" y="662809"/>
            <a:ext cx="11004175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8"/>
          <p:cNvSpPr/>
          <p:nvPr/>
        </p:nvSpPr>
        <p:spPr>
          <a:xfrm>
            <a:off x="313265" y="217271"/>
            <a:ext cx="4003758" cy="723028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8"/>
          <p:cNvSpPr/>
          <p:nvPr/>
        </p:nvSpPr>
        <p:spPr>
          <a:xfrm>
            <a:off x="855111" y="1133765"/>
            <a:ext cx="104165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YOLOv5 sử dụng head giống YOLOv4 với anchor box nhận dạng với ảnh có kích thước khác nhau.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devai.info/wp-content/uploads/2021/01/29.png" id="490" name="Google Shape;4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088" y="3118177"/>
            <a:ext cx="2658207" cy="275590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8"/>
          <p:cNvSpPr/>
          <p:nvPr/>
        </p:nvSpPr>
        <p:spPr>
          <a:xfrm>
            <a:off x="1067795" y="1866136"/>
            <a:ext cx="4862488" cy="91978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Anchor box là các bounding box được tạo sẵn chứ không phải kết quả của quá trình prediction</a:t>
            </a:r>
            <a:endParaRPr/>
          </a:p>
        </p:txBody>
      </p:sp>
      <p:sp>
        <p:nvSpPr>
          <p:cNvPr id="492" name="Google Shape;492;p18"/>
          <p:cNvSpPr/>
          <p:nvPr/>
        </p:nvSpPr>
        <p:spPr>
          <a:xfrm>
            <a:off x="4384451" y="3623734"/>
            <a:ext cx="1545326" cy="1633492"/>
          </a:xfrm>
          <a:prstGeom prst="roundRect">
            <a:avLst>
              <a:gd fmla="val 11032" name="adj"/>
            </a:avLst>
          </a:prstGeom>
          <a:solidFill>
            <a:srgbClr val="D8E2F3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Mỗi ô lưới có 3 anchor box kích thước khác nhau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8"/>
          <p:cNvSpPr/>
          <p:nvPr/>
        </p:nvSpPr>
        <p:spPr>
          <a:xfrm>
            <a:off x="6860888" y="5204143"/>
            <a:ext cx="3268531" cy="813934"/>
          </a:xfrm>
          <a:prstGeom prst="roundRect">
            <a:avLst>
              <a:gd fmla="val 11326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Ô lưới 52×52: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(10×13), (16×30), (33 x23).</a:t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>
            <a:off x="6860887" y="3992217"/>
            <a:ext cx="3268531" cy="813934"/>
          </a:xfrm>
          <a:prstGeom prst="roundRect">
            <a:avLst>
              <a:gd fmla="val 11326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Ô lưới 26×26: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(30×61), (62×45), (59×119)</a:t>
            </a:r>
            <a:endParaRPr/>
          </a:p>
        </p:txBody>
      </p:sp>
      <p:sp>
        <p:nvSpPr>
          <p:cNvPr id="495" name="Google Shape;495;p18"/>
          <p:cNvSpPr/>
          <p:nvPr/>
        </p:nvSpPr>
        <p:spPr>
          <a:xfrm>
            <a:off x="6860888" y="2785915"/>
            <a:ext cx="3268531" cy="813934"/>
          </a:xfrm>
          <a:prstGeom prst="roundRect">
            <a:avLst>
              <a:gd fmla="val 11326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Ô lưới 13×13: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(116×90) ,(156×198), (373×326)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8"/>
          <p:cNvSpPr/>
          <p:nvPr/>
        </p:nvSpPr>
        <p:spPr>
          <a:xfrm>
            <a:off x="4997316" y="2949391"/>
            <a:ext cx="319596" cy="541538"/>
          </a:xfrm>
          <a:prstGeom prst="downArrow">
            <a:avLst>
              <a:gd fmla="val 50000" name="adj1"/>
              <a:gd fmla="val 5833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7" name="Google Shape;497;p18"/>
          <p:cNvCxnSpPr>
            <a:stCxn id="492" idx="3"/>
            <a:endCxn id="495" idx="1"/>
          </p:cNvCxnSpPr>
          <p:nvPr/>
        </p:nvCxnSpPr>
        <p:spPr>
          <a:xfrm flipH="1" rot="10800000">
            <a:off x="5929777" y="3192780"/>
            <a:ext cx="931200" cy="124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8" name="Google Shape;498;p18"/>
          <p:cNvCxnSpPr>
            <a:endCxn id="494" idx="1"/>
          </p:cNvCxnSpPr>
          <p:nvPr/>
        </p:nvCxnSpPr>
        <p:spPr>
          <a:xfrm flipH="1" rot="10800000">
            <a:off x="5929687" y="4399184"/>
            <a:ext cx="931200" cy="35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9" name="Google Shape;499;p18"/>
          <p:cNvCxnSpPr>
            <a:stCxn id="492" idx="3"/>
            <a:endCxn id="493" idx="1"/>
          </p:cNvCxnSpPr>
          <p:nvPr/>
        </p:nvCxnSpPr>
        <p:spPr>
          <a:xfrm>
            <a:off x="5929777" y="4440480"/>
            <a:ext cx="931200" cy="1170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00" name="Google Shape;50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5000"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/>
          <p:nvPr/>
        </p:nvSpPr>
        <p:spPr>
          <a:xfrm>
            <a:off x="561291" y="580217"/>
            <a:ext cx="110041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9"/>
          <p:cNvSpPr/>
          <p:nvPr/>
        </p:nvSpPr>
        <p:spPr>
          <a:xfrm>
            <a:off x="561293" y="662809"/>
            <a:ext cx="11004175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9"/>
          <p:cNvSpPr/>
          <p:nvPr/>
        </p:nvSpPr>
        <p:spPr>
          <a:xfrm>
            <a:off x="313265" y="217271"/>
            <a:ext cx="5412832" cy="723028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– Anchor Box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mgur.com/b2hNQSl.png" id="509" name="Google Shape;5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347" y="3433794"/>
            <a:ext cx="3772709" cy="293501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9"/>
          <p:cNvSpPr/>
          <p:nvPr/>
        </p:nvSpPr>
        <p:spPr>
          <a:xfrm>
            <a:off x="1251980" y="1432874"/>
            <a:ext cx="2886387" cy="577524"/>
          </a:xfrm>
          <a:prstGeom prst="roundRect">
            <a:avLst>
              <a:gd fmla="val 9058" name="adj"/>
            </a:avLst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9"/>
          <p:cNvSpPr/>
          <p:nvPr/>
        </p:nvSpPr>
        <p:spPr>
          <a:xfrm>
            <a:off x="1251980" y="2898730"/>
            <a:ext cx="2886387" cy="577524"/>
          </a:xfrm>
          <a:prstGeom prst="roundRect">
            <a:avLst>
              <a:gd fmla="val 9058" name="adj"/>
            </a:avLst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LEARNING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2377408" y="2148267"/>
            <a:ext cx="635530" cy="63553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9"/>
          <p:cNvSpPr/>
          <p:nvPr/>
        </p:nvSpPr>
        <p:spPr>
          <a:xfrm>
            <a:off x="4223208" y="2137492"/>
            <a:ext cx="2290712" cy="634141"/>
          </a:xfrm>
          <a:prstGeom prst="rightArrow">
            <a:avLst>
              <a:gd fmla="val 64866" name="adj1"/>
              <a:gd fmla="val 71264" name="adj2"/>
            </a:avLst>
          </a:prstGeom>
          <a:solidFill>
            <a:srgbClr val="ACB8CA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 hợp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9"/>
          <p:cNvSpPr/>
          <p:nvPr/>
        </p:nvSpPr>
        <p:spPr>
          <a:xfrm>
            <a:off x="4515198" y="2783797"/>
            <a:ext cx="1395794" cy="368955"/>
          </a:xfrm>
          <a:prstGeom prst="roundRect">
            <a:avLst>
              <a:gd fmla="val 9058" name="adj"/>
            </a:avLst>
          </a:prstGeom>
          <a:solidFill>
            <a:srgbClr val="FBE4D4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9"/>
          <p:cNvSpPr/>
          <p:nvPr/>
        </p:nvSpPr>
        <p:spPr>
          <a:xfrm>
            <a:off x="6811310" y="1773778"/>
            <a:ext cx="3638746" cy="1361570"/>
          </a:xfrm>
          <a:prstGeom prst="roundRect">
            <a:avLst>
              <a:gd fmla="val 10863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 sai sót giữa ground truth và anchor box bằng cách điều chỉnh giá trị x, y, w ,h từ đó học đặc điểm vật thể</a:t>
            </a:r>
            <a:endParaRPr/>
          </a:p>
        </p:txBody>
      </p:sp>
      <p:sp>
        <p:nvSpPr>
          <p:cNvPr id="516" name="Google Shape;51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228600" y="136527"/>
            <a:ext cx="11802979" cy="412788"/>
          </a:xfrm>
          <a:prstGeom prst="roundRect">
            <a:avLst>
              <a:gd fmla="val 16667" name="adj"/>
            </a:avLst>
          </a:prstGeom>
          <a:solidFill>
            <a:srgbClr val="F2F2F2">
              <a:alpha val="54901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1137984" y="205225"/>
            <a:ext cx="268404" cy="252000"/>
          </a:xfrm>
          <a:custGeom>
            <a:rect b="b" l="l" r="r" t="t"/>
            <a:pathLst>
              <a:path extrusionOk="0" h="9391" w="10314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1263219" y="241044"/>
            <a:ext cx="180000" cy="180363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453901" y="241046"/>
            <a:ext cx="180000" cy="18036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843925" y="241045"/>
            <a:ext cx="180000" cy="18036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11513925" y="162786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11779872" y="1024778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11790005" y="1431846"/>
            <a:ext cx="257029" cy="288758"/>
          </a:xfrm>
          <a:prstGeom prst="mathMin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1813312" y="1857293"/>
            <a:ext cx="281687" cy="288000"/>
          </a:xfrm>
          <a:custGeom>
            <a:rect b="b" l="l" r="r" t="t"/>
            <a:pathLst>
              <a:path extrusionOk="0" h="10510" w="1060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"/>
          <p:cNvSpPr/>
          <p:nvPr/>
        </p:nvSpPr>
        <p:spPr>
          <a:xfrm>
            <a:off x="1023925" y="1027692"/>
            <a:ext cx="8897470" cy="548640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1263219" y="891167"/>
            <a:ext cx="8897470" cy="548640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2"/>
          <p:cNvCxnSpPr/>
          <p:nvPr/>
        </p:nvCxnSpPr>
        <p:spPr>
          <a:xfrm flipH="1" rot="10800000">
            <a:off x="1158396" y="1313536"/>
            <a:ext cx="9002293" cy="102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2"/>
          <p:cNvSpPr txBox="1"/>
          <p:nvPr/>
        </p:nvSpPr>
        <p:spPr>
          <a:xfrm>
            <a:off x="1541372" y="1576225"/>
            <a:ext cx="59843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THÀNH VIÊN NHÓM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2069435" y="2706176"/>
            <a:ext cx="766723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19522255 – Hoàng Ngọc Bá Thi</a:t>
            </a:r>
            <a:endParaRPr b="1" i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2170602" y="1013711"/>
            <a:ext cx="180000" cy="18036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1361284" y="1013713"/>
            <a:ext cx="180000" cy="18036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751308" y="1013712"/>
            <a:ext cx="180000" cy="18036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3369826" y="1013710"/>
            <a:ext cx="180000" cy="18036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2560508" y="1013712"/>
            <a:ext cx="180000" cy="18036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2950532" y="1013711"/>
            <a:ext cx="180000" cy="18036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2069435" y="3682999"/>
            <a:ext cx="766723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19522448 – Trần Văn Truyền</a:t>
            </a:r>
            <a:endParaRPr b="1" i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2011922" y="4659822"/>
            <a:ext cx="692147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19522390 – Phạm Minh Trí</a:t>
            </a:r>
            <a:endParaRPr b="1" i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3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6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9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0"/>
          <p:cNvSpPr/>
          <p:nvPr/>
        </p:nvSpPr>
        <p:spPr>
          <a:xfrm>
            <a:off x="645459" y="753034"/>
            <a:ext cx="4159624" cy="548640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0"/>
          <p:cNvSpPr/>
          <p:nvPr/>
        </p:nvSpPr>
        <p:spPr>
          <a:xfrm>
            <a:off x="779930" y="618564"/>
            <a:ext cx="4159624" cy="548640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20"/>
          <p:cNvCxnSpPr/>
          <p:nvPr/>
        </p:nvCxnSpPr>
        <p:spPr>
          <a:xfrm>
            <a:off x="779930" y="1039906"/>
            <a:ext cx="415962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20"/>
          <p:cNvSpPr txBox="1"/>
          <p:nvPr/>
        </p:nvSpPr>
        <p:spPr>
          <a:xfrm>
            <a:off x="1307948" y="1943102"/>
            <a:ext cx="14971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0"/>
          <p:cNvSpPr txBox="1"/>
          <p:nvPr/>
        </p:nvSpPr>
        <p:spPr>
          <a:xfrm>
            <a:off x="1690969" y="2431518"/>
            <a:ext cx="233754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1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0"/>
          <p:cNvSpPr/>
          <p:nvPr/>
        </p:nvSpPr>
        <p:spPr>
          <a:xfrm>
            <a:off x="1792136" y="739053"/>
            <a:ext cx="180000" cy="180363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0"/>
          <p:cNvSpPr/>
          <p:nvPr/>
        </p:nvSpPr>
        <p:spPr>
          <a:xfrm>
            <a:off x="982818" y="739055"/>
            <a:ext cx="180000" cy="18036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1372842" y="739054"/>
            <a:ext cx="180000" cy="18036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0"/>
          <p:cNvSpPr/>
          <p:nvPr/>
        </p:nvSpPr>
        <p:spPr>
          <a:xfrm>
            <a:off x="934169" y="1238840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934169" y="1726531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0"/>
          <p:cNvSpPr/>
          <p:nvPr/>
        </p:nvSpPr>
        <p:spPr>
          <a:xfrm>
            <a:off x="934169" y="2214222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0"/>
          <p:cNvSpPr txBox="1"/>
          <p:nvPr>
            <p:ph idx="4294967295" type="title"/>
          </p:nvPr>
        </p:nvSpPr>
        <p:spPr>
          <a:xfrm>
            <a:off x="5333101" y="1765419"/>
            <a:ext cx="5287223" cy="152073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i="1" lang="en-US" sz="8000">
                <a:latin typeface="Calibri"/>
                <a:ea typeface="Calibri"/>
                <a:cs typeface="Calibri"/>
                <a:sym typeface="Calibri"/>
              </a:rPr>
              <a:t>Đánh giá mô hình</a:t>
            </a:r>
            <a:br>
              <a:rPr b="1" i="1" lang="en-US" sz="11500">
                <a:latin typeface="Calibri"/>
                <a:ea typeface="Calibri"/>
                <a:cs typeface="Calibri"/>
                <a:sym typeface="Calibri"/>
              </a:rPr>
            </a:br>
            <a:endParaRPr b="1" i="1" sz="72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0"/>
          <p:cNvSpPr/>
          <p:nvPr/>
        </p:nvSpPr>
        <p:spPr>
          <a:xfrm>
            <a:off x="11145333" y="357992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0"/>
          <p:cNvSpPr/>
          <p:nvPr/>
        </p:nvSpPr>
        <p:spPr>
          <a:xfrm>
            <a:off x="11145332" y="357992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0"/>
          <p:cNvSpPr/>
          <p:nvPr/>
        </p:nvSpPr>
        <p:spPr>
          <a:xfrm>
            <a:off x="11098592" y="426488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0"/>
          <p:cNvSpPr/>
          <p:nvPr/>
        </p:nvSpPr>
        <p:spPr>
          <a:xfrm>
            <a:off x="11098592" y="426488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0"/>
          <p:cNvSpPr/>
          <p:nvPr/>
        </p:nvSpPr>
        <p:spPr>
          <a:xfrm>
            <a:off x="11506972" y="299594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0"/>
          <p:cNvSpPr/>
          <p:nvPr/>
        </p:nvSpPr>
        <p:spPr>
          <a:xfrm>
            <a:off x="10602341" y="357992"/>
            <a:ext cx="257029" cy="288758"/>
          </a:xfrm>
          <a:prstGeom prst="mathMinus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0"/>
          <p:cNvSpPr/>
          <p:nvPr/>
        </p:nvSpPr>
        <p:spPr>
          <a:xfrm>
            <a:off x="11686972" y="4730405"/>
            <a:ext cx="304028" cy="980388"/>
          </a:xfrm>
          <a:prstGeom prst="upArrow">
            <a:avLst>
              <a:gd fmla="val 50000" name="adj1"/>
              <a:gd fmla="val 90308" name="adj2"/>
            </a:avLst>
          </a:prstGeom>
          <a:solidFill>
            <a:srgbClr val="D8D8D8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0"/>
          <p:cNvSpPr/>
          <p:nvPr/>
        </p:nvSpPr>
        <p:spPr>
          <a:xfrm>
            <a:off x="11735769" y="6423529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0"/>
          <p:cNvSpPr/>
          <p:nvPr/>
        </p:nvSpPr>
        <p:spPr>
          <a:xfrm>
            <a:off x="11735769" y="6114295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0"/>
          <p:cNvSpPr/>
          <p:nvPr/>
        </p:nvSpPr>
        <p:spPr>
          <a:xfrm>
            <a:off x="11735769" y="5805061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1"/>
          <p:cNvSpPr/>
          <p:nvPr/>
        </p:nvSpPr>
        <p:spPr>
          <a:xfrm>
            <a:off x="397933" y="580217"/>
            <a:ext cx="115375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1"/>
          <p:cNvSpPr/>
          <p:nvPr/>
        </p:nvSpPr>
        <p:spPr>
          <a:xfrm>
            <a:off x="397933" y="580216"/>
            <a:ext cx="11692467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Chỉ số IOU được dùng làm ngưỡng để chúng ta xác định TP, FP và FN. Thường thì ngưỡng IOU là 0.5: - Nếu IOU &gt; 0.5: xác định đây là đối tượng đã được nhận diện đúng &lt;=&gt; TP. - Nếu IOU &lt; 0.5: xác định đây là đối tượng nhận diện sai &lt;=&gt; FP. 8 - Nếu IOU = 0.5: tùy vào cách xác định của người thiết kế mô hình mà đưa vào dạng TP hay FP.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1"/>
          <p:cNvSpPr/>
          <p:nvPr/>
        </p:nvSpPr>
        <p:spPr>
          <a:xfrm>
            <a:off x="169332" y="211675"/>
            <a:ext cx="6257105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 thông số đánh giá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21"/>
          <p:cNvGrpSpPr/>
          <p:nvPr/>
        </p:nvGrpSpPr>
        <p:grpSpPr>
          <a:xfrm>
            <a:off x="614082" y="2435514"/>
            <a:ext cx="3250182" cy="980749"/>
            <a:chOff x="3476918" y="1931061"/>
            <a:chExt cx="4487332" cy="1413934"/>
          </a:xfrm>
        </p:grpSpPr>
        <p:sp>
          <p:nvSpPr>
            <p:cNvPr id="553" name="Google Shape;553;p21"/>
            <p:cNvSpPr/>
            <p:nvPr/>
          </p:nvSpPr>
          <p:spPr>
            <a:xfrm>
              <a:off x="3476918" y="1931061"/>
              <a:ext cx="4487332" cy="1413934"/>
            </a:xfrm>
            <a:prstGeom prst="roundRect">
              <a:avLst>
                <a:gd fmla="val 16667" name="adj"/>
              </a:avLst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grpSp>
          <p:nvGrpSpPr>
            <p:cNvPr id="554" name="Google Shape;554;p21"/>
            <p:cNvGrpSpPr/>
            <p:nvPr/>
          </p:nvGrpSpPr>
          <p:grpSpPr>
            <a:xfrm>
              <a:off x="7038205" y="2754013"/>
              <a:ext cx="530620" cy="534535"/>
              <a:chOff x="9380944" y="4332227"/>
              <a:chExt cx="530620" cy="534535"/>
            </a:xfrm>
          </p:grpSpPr>
          <p:sp>
            <p:nvSpPr>
              <p:cNvPr id="555" name="Google Shape;555;p21"/>
              <p:cNvSpPr/>
              <p:nvPr/>
            </p:nvSpPr>
            <p:spPr>
              <a:xfrm>
                <a:off x="9380944" y="4332227"/>
                <a:ext cx="401962" cy="400988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9509602" y="4465774"/>
                <a:ext cx="401962" cy="400988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21"/>
            <p:cNvGrpSpPr/>
            <p:nvPr/>
          </p:nvGrpSpPr>
          <p:grpSpPr>
            <a:xfrm>
              <a:off x="7038207" y="2018828"/>
              <a:ext cx="530620" cy="534535"/>
              <a:chOff x="8144934" y="4131733"/>
              <a:chExt cx="530620" cy="534535"/>
            </a:xfrm>
          </p:grpSpPr>
          <p:sp>
            <p:nvSpPr>
              <p:cNvPr id="558" name="Google Shape;558;p21"/>
              <p:cNvSpPr/>
              <p:nvPr/>
            </p:nvSpPr>
            <p:spPr>
              <a:xfrm>
                <a:off x="8144934" y="4131733"/>
                <a:ext cx="401962" cy="400988"/>
              </a:xfrm>
              <a:prstGeom prst="rect">
                <a:avLst/>
              </a:prstGeom>
              <a:noFill/>
              <a:ln cap="flat" cmpd="sng" w="1905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8273592" y="4265280"/>
                <a:ext cx="401962" cy="400988"/>
              </a:xfrm>
              <a:prstGeom prst="rect">
                <a:avLst/>
              </a:prstGeom>
              <a:noFill/>
              <a:ln cap="flat" cmpd="sng" w="1905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8273592" y="4265280"/>
                <a:ext cx="273304" cy="267441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1" name="Google Shape;561;p21"/>
          <p:cNvSpPr/>
          <p:nvPr/>
        </p:nvSpPr>
        <p:spPr>
          <a:xfrm>
            <a:off x="8998144" y="2439502"/>
            <a:ext cx="2933655" cy="976763"/>
          </a:xfrm>
          <a:prstGeom prst="roundRect">
            <a:avLst>
              <a:gd fmla="val 16667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>
            <a:off x="974395" y="1461069"/>
            <a:ext cx="2529555" cy="721093"/>
          </a:xfrm>
          <a:prstGeom prst="roundRect">
            <a:avLst>
              <a:gd fmla="val 10417" name="adj"/>
            </a:avLst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Đo độ chính xác của Object Dectector trên dữ liệu</a:t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>
            <a:off x="614083" y="3648072"/>
            <a:ext cx="3250182" cy="2291108"/>
          </a:xfrm>
          <a:prstGeom prst="roundRect">
            <a:avLst>
              <a:gd fmla="val 4211" name="adj"/>
            </a:avLst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IoU là ngưỡng để xác định True-Positive, False-Positive và False-Negative.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449263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Nếu IoU &gt; 0.5  🡪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449263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Nếu IoU &lt; 0.5  🡪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449263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Không nhận diện được  🡪  FN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1"/>
          <p:cNvSpPr/>
          <p:nvPr/>
        </p:nvSpPr>
        <p:spPr>
          <a:xfrm>
            <a:off x="4240069" y="2435514"/>
            <a:ext cx="4382268" cy="1341725"/>
          </a:xfrm>
          <a:prstGeom prst="roundRect">
            <a:avLst>
              <a:gd fmla="val 12190" name="adj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>
            <a:off x="8998144" y="3648075"/>
            <a:ext cx="2933656" cy="2291108"/>
          </a:xfrm>
          <a:prstGeom prst="roundRect">
            <a:avLst>
              <a:gd fmla="val 4211" name="adj"/>
            </a:avLst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9388" lvl="0" marL="179388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 thể đánh giá mô hình dựa trên giá trị Precision và Recall khi thay đổi một ngưỡng.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88" lvl="0" marL="179388" marR="0" rtl="0" algn="just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 trung bình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mối quan hệ Precision – Recall giúp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đánh giá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độ chính xác của mô hình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1"/>
          <p:cNvSpPr/>
          <p:nvPr/>
        </p:nvSpPr>
        <p:spPr>
          <a:xfrm>
            <a:off x="6224608" y="1461070"/>
            <a:ext cx="3809329" cy="721093"/>
          </a:xfrm>
          <a:prstGeom prst="roundRect">
            <a:avLst>
              <a:gd fmla="val 10417" name="adj"/>
            </a:avLst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Đánh giá độ chính xác của mô hình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1"/>
          <p:cNvSpPr/>
          <p:nvPr/>
        </p:nvSpPr>
        <p:spPr>
          <a:xfrm>
            <a:off x="4240069" y="4041112"/>
            <a:ext cx="4382268" cy="1898068"/>
          </a:xfrm>
          <a:prstGeom prst="roundRect">
            <a:avLst>
              <a:gd fmla="val 4211" name="adj"/>
            </a:avLst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Precision: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đo độ chính xác của dự đoán </a:t>
            </a:r>
            <a:endParaRPr/>
          </a:p>
          <a:p>
            <a:pPr indent="-355600" lvl="0" marL="538163" marR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🡪"/>
            </a:pP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Đánh giá độ tin cậy của model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Recall: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đánh giá khả năng tìm Ground-truth bounding box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825" lvl="0" marL="538163" marR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🡪"/>
            </a:pP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Đại diện cho độ nhạy của model. 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568;p21"/>
          <p:cNvCxnSpPr>
            <a:stCxn id="562" idx="2"/>
            <a:endCxn id="553" idx="0"/>
          </p:cNvCxnSpPr>
          <p:nvPr/>
        </p:nvCxnSpPr>
        <p:spPr>
          <a:xfrm>
            <a:off x="2239173" y="2182162"/>
            <a:ext cx="0" cy="253500"/>
          </a:xfrm>
          <a:prstGeom prst="straightConnector1">
            <a:avLst/>
          </a:prstGeom>
          <a:noFill/>
          <a:ln cap="flat" cmpd="sng" w="571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9" name="Google Shape;569;p21"/>
          <p:cNvCxnSpPr>
            <a:stCxn id="553" idx="2"/>
            <a:endCxn id="563" idx="0"/>
          </p:cNvCxnSpPr>
          <p:nvPr/>
        </p:nvCxnSpPr>
        <p:spPr>
          <a:xfrm>
            <a:off x="2239173" y="3416263"/>
            <a:ext cx="0" cy="231900"/>
          </a:xfrm>
          <a:prstGeom prst="straightConnector1">
            <a:avLst/>
          </a:prstGeom>
          <a:noFill/>
          <a:ln cap="flat" cmpd="sng" w="571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0" name="Google Shape;570;p21"/>
          <p:cNvCxnSpPr>
            <a:stCxn id="564" idx="2"/>
            <a:endCxn id="567" idx="0"/>
          </p:cNvCxnSpPr>
          <p:nvPr/>
        </p:nvCxnSpPr>
        <p:spPr>
          <a:xfrm>
            <a:off x="6431203" y="3777239"/>
            <a:ext cx="0" cy="264000"/>
          </a:xfrm>
          <a:prstGeom prst="straightConnector1">
            <a:avLst/>
          </a:prstGeom>
          <a:noFill/>
          <a:ln cap="flat" cmpd="sng" w="571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1" name="Google Shape;571;p21"/>
          <p:cNvCxnSpPr>
            <a:stCxn id="561" idx="2"/>
            <a:endCxn id="565" idx="0"/>
          </p:cNvCxnSpPr>
          <p:nvPr/>
        </p:nvCxnSpPr>
        <p:spPr>
          <a:xfrm>
            <a:off x="10464972" y="3416265"/>
            <a:ext cx="0" cy="231900"/>
          </a:xfrm>
          <a:prstGeom prst="straightConnector1">
            <a:avLst/>
          </a:prstGeom>
          <a:noFill/>
          <a:ln cap="flat" cmpd="sng" w="571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2" name="Google Shape;572;p21"/>
          <p:cNvSpPr/>
          <p:nvPr/>
        </p:nvSpPr>
        <p:spPr>
          <a:xfrm>
            <a:off x="8694872" y="2909192"/>
            <a:ext cx="230737" cy="1538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" name="Google Shape;573;p21"/>
          <p:cNvCxnSpPr>
            <a:stCxn id="566" idx="2"/>
            <a:endCxn id="564" idx="0"/>
          </p:cNvCxnSpPr>
          <p:nvPr/>
        </p:nvCxnSpPr>
        <p:spPr>
          <a:xfrm flipH="1">
            <a:off x="6431273" y="2182163"/>
            <a:ext cx="1698000" cy="253500"/>
          </a:xfrm>
          <a:prstGeom prst="straightConnector1">
            <a:avLst/>
          </a:prstGeom>
          <a:noFill/>
          <a:ln cap="flat" cmpd="sng" w="2857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4" name="Google Shape;574;p21"/>
          <p:cNvCxnSpPr>
            <a:stCxn id="566" idx="2"/>
            <a:endCxn id="561" idx="0"/>
          </p:cNvCxnSpPr>
          <p:nvPr/>
        </p:nvCxnSpPr>
        <p:spPr>
          <a:xfrm>
            <a:off x="8129273" y="2182163"/>
            <a:ext cx="2335800" cy="257400"/>
          </a:xfrm>
          <a:prstGeom prst="straightConnector1">
            <a:avLst/>
          </a:prstGeom>
          <a:noFill/>
          <a:ln cap="flat" cmpd="sng" w="2857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5" name="Google Shape;57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"/>
          <p:cNvSpPr/>
          <p:nvPr/>
        </p:nvSpPr>
        <p:spPr>
          <a:xfrm>
            <a:off x="397933" y="580217"/>
            <a:ext cx="115375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2"/>
          <p:cNvSpPr/>
          <p:nvPr/>
        </p:nvSpPr>
        <p:spPr>
          <a:xfrm>
            <a:off x="397933" y="580216"/>
            <a:ext cx="11692467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Chỉ số IOU được dùng làm ngưỡng để chúng ta xác định TP, FP và FN. Thường thì ngưỡng IOU là 0.5: - Nếu IOU &gt; 0.5: xác định đây là đối tượng đã được nhận diện đúng &lt;=&gt; TP. - Nếu IOU &lt; 0.5: xác định đây là đối tượng nhận diện sai &lt;=&gt; FP. 8 - Nếu IOU = 0.5: tùy vào cách xác định của người thiết kế mô hình mà đưa vào dạng TP hay FP.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2"/>
          <p:cNvSpPr/>
          <p:nvPr/>
        </p:nvSpPr>
        <p:spPr>
          <a:xfrm>
            <a:off x="169332" y="211675"/>
            <a:ext cx="7213602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IoU – Intersection over Union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2"/>
          <p:cNvSpPr txBox="1"/>
          <p:nvPr/>
        </p:nvSpPr>
        <p:spPr>
          <a:xfrm>
            <a:off x="799185" y="1204847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Đây là chỉ số đo độ chính xác của Object Dectector trên bộ dữ liệu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22"/>
          <p:cNvGrpSpPr/>
          <p:nvPr/>
        </p:nvGrpSpPr>
        <p:grpSpPr>
          <a:xfrm>
            <a:off x="2899307" y="1994863"/>
            <a:ext cx="4627563" cy="1413933"/>
            <a:chOff x="3476918" y="1931060"/>
            <a:chExt cx="4487333" cy="1413933"/>
          </a:xfrm>
        </p:grpSpPr>
        <p:sp>
          <p:nvSpPr>
            <p:cNvPr id="586" name="Google Shape;586;p22"/>
            <p:cNvSpPr/>
            <p:nvPr/>
          </p:nvSpPr>
          <p:spPr>
            <a:xfrm>
              <a:off x="3476918" y="1931060"/>
              <a:ext cx="4487333" cy="1413933"/>
            </a:xfrm>
            <a:prstGeom prst="roundRect">
              <a:avLst>
                <a:gd fmla="val 16667" name="adj"/>
              </a:avLst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grpSp>
          <p:nvGrpSpPr>
            <p:cNvPr id="587" name="Google Shape;587;p22"/>
            <p:cNvGrpSpPr/>
            <p:nvPr/>
          </p:nvGrpSpPr>
          <p:grpSpPr>
            <a:xfrm>
              <a:off x="7038205" y="2754013"/>
              <a:ext cx="530620" cy="534535"/>
              <a:chOff x="9380944" y="4332227"/>
              <a:chExt cx="530620" cy="534535"/>
            </a:xfrm>
          </p:grpSpPr>
          <p:sp>
            <p:nvSpPr>
              <p:cNvPr id="588" name="Google Shape;588;p22"/>
              <p:cNvSpPr/>
              <p:nvPr/>
            </p:nvSpPr>
            <p:spPr>
              <a:xfrm>
                <a:off x="9380944" y="4332227"/>
                <a:ext cx="401962" cy="400988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22"/>
              <p:cNvSpPr/>
              <p:nvPr/>
            </p:nvSpPr>
            <p:spPr>
              <a:xfrm>
                <a:off x="9509602" y="4465774"/>
                <a:ext cx="401962" cy="400988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22"/>
            <p:cNvGrpSpPr/>
            <p:nvPr/>
          </p:nvGrpSpPr>
          <p:grpSpPr>
            <a:xfrm>
              <a:off x="7038207" y="2018828"/>
              <a:ext cx="530620" cy="534535"/>
              <a:chOff x="8144934" y="4131733"/>
              <a:chExt cx="530620" cy="534535"/>
            </a:xfrm>
          </p:grpSpPr>
          <p:sp>
            <p:nvSpPr>
              <p:cNvPr id="591" name="Google Shape;591;p22"/>
              <p:cNvSpPr/>
              <p:nvPr/>
            </p:nvSpPr>
            <p:spPr>
              <a:xfrm>
                <a:off x="8144934" y="4131733"/>
                <a:ext cx="401962" cy="400988"/>
              </a:xfrm>
              <a:prstGeom prst="rect">
                <a:avLst/>
              </a:prstGeom>
              <a:noFill/>
              <a:ln cap="flat" cmpd="sng" w="1905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8273592" y="4265280"/>
                <a:ext cx="401962" cy="400988"/>
              </a:xfrm>
              <a:prstGeom prst="rect">
                <a:avLst/>
              </a:prstGeom>
              <a:noFill/>
              <a:ln cap="flat" cmpd="sng" w="1905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8273592" y="4265280"/>
                <a:ext cx="273304" cy="267441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4" name="Google Shape;594;p22"/>
          <p:cNvSpPr txBox="1"/>
          <p:nvPr/>
        </p:nvSpPr>
        <p:spPr>
          <a:xfrm>
            <a:off x="636848" y="3737147"/>
            <a:ext cx="7659619" cy="2195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525" lvl="0" marL="263525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Chỉ số IoU dùng làm ngưỡng để xác định True-Positive, False-Positive và False-Negative.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525" lvl="0" marL="263525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Thường thì ngưỡng IoU là 0.5: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449263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Nếu IoU &gt; 0.5: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xác định đối tượng đã được nhận diện đúng 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449263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Nếu IoU &lt; 0.5: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xác định đối tượng đã nhận diện sai 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449263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Nếu IoU = 0.5: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tùy vào xác định của người thiết kế mô hình mà đưa vào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hay FP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449263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FN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 trường hợp không nhận diện được dữ liệu lại cần nhận diện.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0768" y="3679485"/>
            <a:ext cx="3524742" cy="2095792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3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23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23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 - Recall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3"/>
          <p:cNvSpPr/>
          <p:nvPr/>
        </p:nvSpPr>
        <p:spPr>
          <a:xfrm>
            <a:off x="2260599" y="1303245"/>
            <a:ext cx="6231467" cy="2099733"/>
          </a:xfrm>
          <a:prstGeom prst="roundRect">
            <a:avLst>
              <a:gd fmla="val 16667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06" name="Google Shape;606;p23"/>
          <p:cNvSpPr txBox="1"/>
          <p:nvPr/>
        </p:nvSpPr>
        <p:spPr>
          <a:xfrm>
            <a:off x="1371599" y="3765924"/>
            <a:ext cx="9685868" cy="20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Precision: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đo độ chính xác của dự đoán, tức tỉ số lần dự đoán đúng trên tổng lần dự đoán.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719138" marR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 đại diện cho độ tin cậy của mô hình nhận diện. </a:t>
            </a:r>
            <a:endParaRPr/>
          </a:p>
          <a:p>
            <a:pPr indent="-285750" lvl="0" marL="285750" marR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Recall: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đánh giá khả năng tìm ra được Ground-truth bounding box, tính bằng cách lấy tỉ số lần dự đoán chính xác trên số lần nhận dạng đúng có thể có.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825" lvl="0" marL="719138" marR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 đại diện cho độ nhạy của model. 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4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24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4"/>
          <p:cNvSpPr/>
          <p:nvPr/>
        </p:nvSpPr>
        <p:spPr>
          <a:xfrm>
            <a:off x="313265" y="217271"/>
            <a:ext cx="56726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Precision ( AP ) 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4"/>
          <p:cNvSpPr/>
          <p:nvPr/>
        </p:nvSpPr>
        <p:spPr>
          <a:xfrm>
            <a:off x="4144432" y="2534904"/>
            <a:ext cx="4394201" cy="1532467"/>
          </a:xfrm>
          <a:prstGeom prst="roundRect">
            <a:avLst>
              <a:gd fmla="val 16667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17" name="Google Shape;617;p24"/>
          <p:cNvSpPr txBox="1"/>
          <p:nvPr/>
        </p:nvSpPr>
        <p:spPr>
          <a:xfrm>
            <a:off x="1202265" y="1233695"/>
            <a:ext cx="9931402" cy="11408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318" l="-367" r="-5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18" name="Google Shape;618;p24"/>
          <p:cNvSpPr txBox="1"/>
          <p:nvPr/>
        </p:nvSpPr>
        <p:spPr>
          <a:xfrm>
            <a:off x="1202265" y="4304716"/>
            <a:ext cx="9931402" cy="1473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 trung bình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tính cho tất cả các lớp. Mối quan hệ giữa Precision – Recall giúp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đánh giá được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độ chính xác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 mô hình.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 – Recall thay đổi khi ngưỡng IoU thay đổi nên tại một giá trị IoU, ta có thể tính được độ chính xác của các mô hình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5"/>
          <p:cNvSpPr/>
          <p:nvPr/>
        </p:nvSpPr>
        <p:spPr>
          <a:xfrm>
            <a:off x="645459" y="753034"/>
            <a:ext cx="4159624" cy="548640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5"/>
          <p:cNvSpPr/>
          <p:nvPr/>
        </p:nvSpPr>
        <p:spPr>
          <a:xfrm>
            <a:off x="779930" y="618564"/>
            <a:ext cx="4159624" cy="548640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25"/>
          <p:cNvCxnSpPr/>
          <p:nvPr/>
        </p:nvCxnSpPr>
        <p:spPr>
          <a:xfrm>
            <a:off x="779930" y="1039906"/>
            <a:ext cx="415962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7" name="Google Shape;627;p25"/>
          <p:cNvSpPr txBox="1"/>
          <p:nvPr/>
        </p:nvSpPr>
        <p:spPr>
          <a:xfrm>
            <a:off x="1307948" y="1943102"/>
            <a:ext cx="14971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5"/>
          <p:cNvSpPr txBox="1"/>
          <p:nvPr/>
        </p:nvSpPr>
        <p:spPr>
          <a:xfrm>
            <a:off x="1690969" y="2431518"/>
            <a:ext cx="233754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1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5"/>
          <p:cNvSpPr/>
          <p:nvPr/>
        </p:nvSpPr>
        <p:spPr>
          <a:xfrm>
            <a:off x="1792136" y="739053"/>
            <a:ext cx="180000" cy="180363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5"/>
          <p:cNvSpPr/>
          <p:nvPr/>
        </p:nvSpPr>
        <p:spPr>
          <a:xfrm>
            <a:off x="982818" y="739055"/>
            <a:ext cx="180000" cy="18036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5"/>
          <p:cNvSpPr/>
          <p:nvPr/>
        </p:nvSpPr>
        <p:spPr>
          <a:xfrm>
            <a:off x="1372842" y="739054"/>
            <a:ext cx="180000" cy="18036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5"/>
          <p:cNvSpPr/>
          <p:nvPr/>
        </p:nvSpPr>
        <p:spPr>
          <a:xfrm>
            <a:off x="934169" y="1238840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5"/>
          <p:cNvSpPr/>
          <p:nvPr/>
        </p:nvSpPr>
        <p:spPr>
          <a:xfrm>
            <a:off x="934169" y="1726531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5"/>
          <p:cNvSpPr/>
          <p:nvPr/>
        </p:nvSpPr>
        <p:spPr>
          <a:xfrm>
            <a:off x="934169" y="2214222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5"/>
          <p:cNvSpPr txBox="1"/>
          <p:nvPr>
            <p:ph idx="4294967295" type="title"/>
          </p:nvPr>
        </p:nvSpPr>
        <p:spPr>
          <a:xfrm>
            <a:off x="5333101" y="1765419"/>
            <a:ext cx="6173871" cy="152073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i="1" lang="en-US" sz="8000">
                <a:latin typeface="Calibri"/>
                <a:ea typeface="Calibri"/>
                <a:cs typeface="Calibri"/>
                <a:sym typeface="Calibri"/>
              </a:rPr>
              <a:t>Thực nghiệm</a:t>
            </a:r>
            <a:br>
              <a:rPr b="1" i="1" lang="en-US" sz="11500">
                <a:latin typeface="Calibri"/>
                <a:ea typeface="Calibri"/>
                <a:cs typeface="Calibri"/>
                <a:sym typeface="Calibri"/>
              </a:rPr>
            </a:br>
            <a:endParaRPr b="1" i="1" sz="72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5"/>
          <p:cNvSpPr/>
          <p:nvPr/>
        </p:nvSpPr>
        <p:spPr>
          <a:xfrm>
            <a:off x="11145333" y="357992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5"/>
          <p:cNvSpPr/>
          <p:nvPr/>
        </p:nvSpPr>
        <p:spPr>
          <a:xfrm>
            <a:off x="11145332" y="357992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5"/>
          <p:cNvSpPr/>
          <p:nvPr/>
        </p:nvSpPr>
        <p:spPr>
          <a:xfrm>
            <a:off x="11098592" y="426488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5"/>
          <p:cNvSpPr/>
          <p:nvPr/>
        </p:nvSpPr>
        <p:spPr>
          <a:xfrm>
            <a:off x="11098592" y="426488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5"/>
          <p:cNvSpPr/>
          <p:nvPr/>
        </p:nvSpPr>
        <p:spPr>
          <a:xfrm>
            <a:off x="11506972" y="299594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5"/>
          <p:cNvSpPr/>
          <p:nvPr/>
        </p:nvSpPr>
        <p:spPr>
          <a:xfrm>
            <a:off x="10602341" y="357992"/>
            <a:ext cx="257029" cy="288758"/>
          </a:xfrm>
          <a:prstGeom prst="mathMinus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25"/>
          <p:cNvSpPr/>
          <p:nvPr/>
        </p:nvSpPr>
        <p:spPr>
          <a:xfrm>
            <a:off x="11686972" y="4730405"/>
            <a:ext cx="304028" cy="980388"/>
          </a:xfrm>
          <a:prstGeom prst="upArrow">
            <a:avLst>
              <a:gd fmla="val 50000" name="adj1"/>
              <a:gd fmla="val 90308" name="adj2"/>
            </a:avLst>
          </a:prstGeom>
          <a:solidFill>
            <a:srgbClr val="D8D8D8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5"/>
          <p:cNvSpPr/>
          <p:nvPr/>
        </p:nvSpPr>
        <p:spPr>
          <a:xfrm>
            <a:off x="11735769" y="6423529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5"/>
          <p:cNvSpPr/>
          <p:nvPr/>
        </p:nvSpPr>
        <p:spPr>
          <a:xfrm>
            <a:off x="11735769" y="6114295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5"/>
          <p:cNvSpPr/>
          <p:nvPr/>
        </p:nvSpPr>
        <p:spPr>
          <a:xfrm>
            <a:off x="11735769" y="5805061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5"/>
          <p:cNvSpPr/>
          <p:nvPr/>
        </p:nvSpPr>
        <p:spPr>
          <a:xfrm>
            <a:off x="6011972" y="3246656"/>
            <a:ext cx="5373278" cy="2967497"/>
          </a:xfrm>
          <a:prstGeom prst="ellipse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4049" y="3240584"/>
            <a:ext cx="3849124" cy="288851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6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26"/>
          <p:cNvSpPr/>
          <p:nvPr/>
        </p:nvSpPr>
        <p:spPr>
          <a:xfrm>
            <a:off x="747557" y="580216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26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Chuẩn bị file cho Yolo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" id="657" name="Google Shape;6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49" y="1434115"/>
            <a:ext cx="1193800" cy="115570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descr="Graphical user interface, text, application&#10;&#10;Description automatically generated" id="658" name="Google Shape;65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887" y="1423037"/>
            <a:ext cx="927100" cy="63500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descr="Graphical user interface, text, application&#10;&#10;Description automatically generated" id="659" name="Google Shape;65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7614" y="1388730"/>
            <a:ext cx="1003300" cy="137160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text, sign, electronics&#10;&#10;Description automatically generated" id="660" name="Google Shape;66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7614" y="3211389"/>
            <a:ext cx="889000" cy="142240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text&#10;&#10;Description automatically generated" id="661" name="Google Shape;66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5000" y="4944817"/>
            <a:ext cx="5842000" cy="124460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id="662" name="Google Shape;66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3571984"/>
            <a:ext cx="5650324" cy="663485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indoor, trouser&#10;&#10;Description automatically generated" id="663" name="Google Shape;663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74895" y="1438594"/>
            <a:ext cx="2676634" cy="1827639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cxnSp>
        <p:nvCxnSpPr>
          <p:cNvPr id="664" name="Google Shape;664;p26"/>
          <p:cNvCxnSpPr/>
          <p:nvPr/>
        </p:nvCxnSpPr>
        <p:spPr>
          <a:xfrm>
            <a:off x="2381249" y="1566041"/>
            <a:ext cx="584638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5" name="Google Shape;665;p26"/>
          <p:cNvCxnSpPr/>
          <p:nvPr/>
        </p:nvCxnSpPr>
        <p:spPr>
          <a:xfrm>
            <a:off x="3892987" y="1608083"/>
            <a:ext cx="79462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6" name="Google Shape;666;p26"/>
          <p:cNvCxnSpPr/>
          <p:nvPr/>
        </p:nvCxnSpPr>
        <p:spPr>
          <a:xfrm>
            <a:off x="3892987" y="1902372"/>
            <a:ext cx="794627" cy="136386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7" name="Google Shape;667;p26"/>
          <p:cNvCxnSpPr/>
          <p:nvPr/>
        </p:nvCxnSpPr>
        <p:spPr>
          <a:xfrm>
            <a:off x="5576614" y="3352800"/>
            <a:ext cx="519386" cy="39939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8" name="Google Shape;668;p26"/>
          <p:cNvCxnSpPr>
            <a:endCxn id="663" idx="1"/>
          </p:cNvCxnSpPr>
          <p:nvPr/>
        </p:nvCxnSpPr>
        <p:spPr>
          <a:xfrm>
            <a:off x="5690795" y="1434114"/>
            <a:ext cx="1784100" cy="918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9" name="Google Shape;669;p26"/>
          <p:cNvCxnSpPr>
            <a:endCxn id="661" idx="1"/>
          </p:cNvCxnSpPr>
          <p:nvPr/>
        </p:nvCxnSpPr>
        <p:spPr>
          <a:xfrm>
            <a:off x="2381200" y="2369117"/>
            <a:ext cx="793800" cy="3198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70" name="Google Shape;67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7"/>
          <p:cNvSpPr/>
          <p:nvPr/>
        </p:nvSpPr>
        <p:spPr>
          <a:xfrm>
            <a:off x="397933" y="580217"/>
            <a:ext cx="11537577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7"/>
          <p:cNvSpPr/>
          <p:nvPr/>
        </p:nvSpPr>
        <p:spPr>
          <a:xfrm>
            <a:off x="397933" y="580216"/>
            <a:ext cx="11692467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Chỉ số IOU được dùng làm ngưỡng để chúng ta xác định TP, FP và FN. Thường thì ngưỡng IOU là 0.5: - Nếu IOU &gt; 0.5: xác định đây là đối tượng đã được nhận diện đúng &lt;=&gt; TP. - Nếu IOU &lt; 0.5: xác định đây là đối tượng nhận diện sai &lt;=&gt; FP. 8 - Nếu IOU = 0.5: tùy vào cách xác định của người thiết kế mô hình mà đưa vào dạng TP hay FP.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7"/>
          <p:cNvSpPr/>
          <p:nvPr/>
        </p:nvSpPr>
        <p:spPr>
          <a:xfrm>
            <a:off x="169332" y="211675"/>
            <a:ext cx="4858857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Tăng cường dữ liệu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27"/>
          <p:cNvSpPr txBox="1"/>
          <p:nvPr/>
        </p:nvSpPr>
        <p:spPr>
          <a:xfrm>
            <a:off x="799185" y="1204847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Tại sao cần tăng cường dữ liệu?</a:t>
            </a:r>
            <a:endParaRPr/>
          </a:p>
        </p:txBody>
      </p:sp>
      <p:pic>
        <p:nvPicPr>
          <p:cNvPr id="680" name="Google Shape;6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148" y="1989925"/>
            <a:ext cx="1718836" cy="2291781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id="681" name="Google Shape;68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7737" y="2026848"/>
            <a:ext cx="1720452" cy="2293936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682" name="Google Shape;682;p27"/>
          <p:cNvSpPr/>
          <p:nvPr/>
        </p:nvSpPr>
        <p:spPr>
          <a:xfrm>
            <a:off x="799185" y="1773910"/>
            <a:ext cx="1507067" cy="4402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Ảnh tập train</a:t>
            </a:r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3152847" y="1776435"/>
            <a:ext cx="1507067" cy="4402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Ảnh tập test</a:t>
            </a:r>
            <a:endParaRPr/>
          </a:p>
        </p:txBody>
      </p:sp>
      <p:sp>
        <p:nvSpPr>
          <p:cNvPr id="684" name="Google Shape;684;p27"/>
          <p:cNvSpPr txBox="1"/>
          <p:nvPr/>
        </p:nvSpPr>
        <p:spPr>
          <a:xfrm>
            <a:off x="5932967" y="1996568"/>
            <a:ext cx="5724369" cy="2018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525" lvl="0" marL="263525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Tập train của chúng ta chỉ chứa 1 vật trong khi tập test lại là ảnh chứa nhiều vật (từ 5-10 vật) </a:t>
            </a:r>
            <a:endParaRPr/>
          </a:p>
          <a:p>
            <a:pPr indent="-263525" lvl="0" marL="263525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Việc chụp vật ở nhiều vị trí và xoay vật ở nhiều góc độ sẽ mất rất nhiều thời gian và tài nguyên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525" lvl="0" marL="263525" marR="0" rtl="0" algn="just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Trong quá trình thu thập data thì một số vật có số lượng ảnh nhỏ gây mất cân bằng dữ liệu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ckground pattern&#10;&#10;Description automatically generated" id="685" name="Google Shape;68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148" y="4795123"/>
            <a:ext cx="4454412" cy="1613279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descr="Chart&#10;&#10;Description automatically generated" id="686" name="Google Shape;68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4483" y="4795125"/>
            <a:ext cx="4165933" cy="1613278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687" name="Google Shape;68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8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8"/>
          <p:cNvSpPr/>
          <p:nvPr/>
        </p:nvSpPr>
        <p:spPr>
          <a:xfrm>
            <a:off x="747557" y="591102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8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Tăng cường dữ liệu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8"/>
          <p:cNvSpPr txBox="1"/>
          <p:nvPr/>
        </p:nvSpPr>
        <p:spPr>
          <a:xfrm>
            <a:off x="1269832" y="1285530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Ghép nhiều vật vào trong một ảnh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wall, indoor, items&#10;&#10;Description automatically generated" id="697" name="Google Shape;6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2020" y="2894335"/>
            <a:ext cx="1364160" cy="1818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wall, indoor, tiled&#10;&#10;Description automatically generated" id="698" name="Google Shape;6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8086266" y="2837285"/>
            <a:ext cx="1364160" cy="1818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green&#10;&#10;Description automatically generated" id="699" name="Google Shape;69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9033" y="1984895"/>
            <a:ext cx="1365766" cy="181888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indoor, plastic&#10;&#10;Description automatically generated" id="700" name="Google Shape;70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7569" y="1993048"/>
            <a:ext cx="959210" cy="181888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id="701" name="Google Shape;70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52382" y="1920887"/>
            <a:ext cx="1364160" cy="181888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text, wall, indoor&#10;&#10;Description automatically generated" id="702" name="Google Shape;70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1467" y="4066061"/>
            <a:ext cx="1364160" cy="181888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icon&#10;&#10;Description automatically generated" id="703" name="Google Shape;703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2382" y="4057781"/>
            <a:ext cx="1364160" cy="1818880"/>
          </a:xfrm>
          <a:prstGeom prst="rect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704" name="Google Shape;704;p28"/>
          <p:cNvSpPr txBox="1"/>
          <p:nvPr/>
        </p:nvSpPr>
        <p:spPr>
          <a:xfrm>
            <a:off x="1330308" y="6041123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grpSp>
        <p:nvGrpSpPr>
          <p:cNvPr id="705" name="Google Shape;705;p28"/>
          <p:cNvGrpSpPr/>
          <p:nvPr/>
        </p:nvGrpSpPr>
        <p:grpSpPr>
          <a:xfrm>
            <a:off x="5284701" y="2656516"/>
            <a:ext cx="2103192" cy="2294517"/>
            <a:chOff x="5074701" y="2092426"/>
            <a:chExt cx="2103192" cy="2294517"/>
          </a:xfrm>
        </p:grpSpPr>
        <p:sp>
          <p:nvSpPr>
            <p:cNvPr id="706" name="Google Shape;706;p28"/>
            <p:cNvSpPr/>
            <p:nvPr/>
          </p:nvSpPr>
          <p:spPr>
            <a:xfrm>
              <a:off x="5074701" y="2092426"/>
              <a:ext cx="2103192" cy="2294517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5219666" y="2268671"/>
              <a:ext cx="1747034" cy="523825"/>
            </a:xfrm>
            <a:prstGeom prst="roundRect">
              <a:avLst>
                <a:gd fmla="val 10417" name="adj"/>
              </a:avLst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Rotation</a:t>
              </a: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5250940" y="2979742"/>
              <a:ext cx="1747034" cy="523825"/>
            </a:xfrm>
            <a:prstGeom prst="roundRect">
              <a:avLst>
                <a:gd fmla="val 10417" name="adj"/>
              </a:avLst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Position</a:t>
              </a: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5250940" y="3690813"/>
              <a:ext cx="1747034" cy="523825"/>
            </a:xfrm>
            <a:prstGeom prst="roundRect">
              <a:avLst>
                <a:gd fmla="val 10417" name="adj"/>
              </a:avLst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Check IOU</a:t>
              </a:r>
              <a:endParaRPr/>
            </a:p>
          </p:txBody>
        </p:sp>
      </p:grpSp>
      <p:cxnSp>
        <p:nvCxnSpPr>
          <p:cNvPr id="710" name="Google Shape;710;p28"/>
          <p:cNvCxnSpPr>
            <a:endCxn id="706" idx="1"/>
          </p:cNvCxnSpPr>
          <p:nvPr/>
        </p:nvCxnSpPr>
        <p:spPr>
          <a:xfrm>
            <a:off x="4716501" y="2830274"/>
            <a:ext cx="568200" cy="973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1" name="Google Shape;711;p28"/>
          <p:cNvCxnSpPr>
            <a:stCxn id="703" idx="3"/>
            <a:endCxn id="706" idx="1"/>
          </p:cNvCxnSpPr>
          <p:nvPr/>
        </p:nvCxnSpPr>
        <p:spPr>
          <a:xfrm flipH="1" rot="10800000">
            <a:off x="4716542" y="3803821"/>
            <a:ext cx="568200" cy="1163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2" name="Google Shape;712;p28"/>
          <p:cNvSpPr/>
          <p:nvPr/>
        </p:nvSpPr>
        <p:spPr>
          <a:xfrm>
            <a:off x="7541837" y="3583920"/>
            <a:ext cx="313867" cy="325609"/>
          </a:xfrm>
          <a:prstGeom prst="plus">
            <a:avLst>
              <a:gd fmla="val 34648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28"/>
          <p:cNvSpPr/>
          <p:nvPr/>
        </p:nvSpPr>
        <p:spPr>
          <a:xfrm>
            <a:off x="9645476" y="3571097"/>
            <a:ext cx="569127" cy="46535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9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9"/>
          <p:cNvSpPr/>
          <p:nvPr/>
        </p:nvSpPr>
        <p:spPr>
          <a:xfrm>
            <a:off x="747557" y="591102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722" name="Google Shape;722;p29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Tăng cường dữ liệu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9"/>
          <p:cNvSpPr txBox="1"/>
          <p:nvPr/>
        </p:nvSpPr>
        <p:spPr>
          <a:xfrm>
            <a:off x="1269832" y="1285530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Ghép nhiều vật vào trong một ảnh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9"/>
          <p:cNvSpPr txBox="1"/>
          <p:nvPr/>
        </p:nvSpPr>
        <p:spPr>
          <a:xfrm>
            <a:off x="941238" y="5484038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grpSp>
        <p:nvGrpSpPr>
          <p:cNvPr id="725" name="Google Shape;725;p29"/>
          <p:cNvGrpSpPr/>
          <p:nvPr/>
        </p:nvGrpSpPr>
        <p:grpSpPr>
          <a:xfrm>
            <a:off x="996127" y="2515039"/>
            <a:ext cx="1670566" cy="2123680"/>
            <a:chOff x="1479033" y="1984895"/>
            <a:chExt cx="1670566" cy="2123680"/>
          </a:xfrm>
        </p:grpSpPr>
        <p:pic>
          <p:nvPicPr>
            <p:cNvPr descr="A picture containing text, green&#10;&#10;Description automatically generated" id="726" name="Google Shape;72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79033" y="19848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ext, green&#10;&#10;Description automatically generated" id="727" name="Google Shape;727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31433" y="21372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ext, green&#10;&#10;Description automatically generated" id="728" name="Google Shape;72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3833" y="22896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29" name="Google Shape;729;p29"/>
          <p:cNvGrpSpPr/>
          <p:nvPr/>
        </p:nvGrpSpPr>
        <p:grpSpPr>
          <a:xfrm>
            <a:off x="4261348" y="2241296"/>
            <a:ext cx="2280166" cy="2733280"/>
            <a:chOff x="3541735" y="1984895"/>
            <a:chExt cx="2280166" cy="2733280"/>
          </a:xfrm>
        </p:grpSpPr>
        <p:pic>
          <p:nvPicPr>
            <p:cNvPr descr="A picture containing text, green&#10;&#10;Description automatically generated" id="730" name="Google Shape;73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41735" y="19848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ext, green&#10;&#10;Description automatically generated" id="731" name="Google Shape;73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94135" y="21372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ext, green&#10;&#10;Description automatically generated" id="732" name="Google Shape;73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6535" y="22896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ext, green&#10;&#10;Description automatically generated" id="733" name="Google Shape;73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98935" y="24420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ext, green&#10;&#10;Description automatically generated" id="734" name="Google Shape;73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335" y="25944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ext, green&#10;&#10;Description automatically generated" id="735" name="Google Shape;73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3735" y="27468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ext, green&#10;&#10;Description automatically generated" id="736" name="Google Shape;73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56135" y="2899295"/>
              <a:ext cx="1365766" cy="181888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737" name="Google Shape;737;p29"/>
          <p:cNvSpPr txBox="1"/>
          <p:nvPr/>
        </p:nvSpPr>
        <p:spPr>
          <a:xfrm>
            <a:off x="996127" y="4791119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ảnh</a:t>
            </a:r>
            <a:endParaRPr/>
          </a:p>
        </p:txBody>
      </p:sp>
      <p:sp>
        <p:nvSpPr>
          <p:cNvPr id="738" name="Google Shape;738;p29"/>
          <p:cNvSpPr txBox="1"/>
          <p:nvPr/>
        </p:nvSpPr>
        <p:spPr>
          <a:xfrm>
            <a:off x="4074105" y="5000481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ảnh</a:t>
            </a:r>
            <a:endParaRPr/>
          </a:p>
        </p:txBody>
      </p:sp>
      <p:cxnSp>
        <p:nvCxnSpPr>
          <p:cNvPr id="739" name="Google Shape;739;p29"/>
          <p:cNvCxnSpPr/>
          <p:nvPr/>
        </p:nvCxnSpPr>
        <p:spPr>
          <a:xfrm>
            <a:off x="2798576" y="3712951"/>
            <a:ext cx="1333218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0" name="Google Shape;740;p29"/>
          <p:cNvSpPr txBox="1"/>
          <p:nvPr/>
        </p:nvSpPr>
        <p:spPr>
          <a:xfrm>
            <a:off x="2739461" y="3029106"/>
            <a:ext cx="14491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Nhân ảnh ra ngẫu nhiên</a:t>
            </a:r>
            <a:endParaRPr/>
          </a:p>
        </p:txBody>
      </p:sp>
      <p:pic>
        <p:nvPicPr>
          <p:cNvPr descr="Shape, rectangle&#10;&#10;Description automatically generated" id="741" name="Google Shape;74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063" y="3428586"/>
            <a:ext cx="1365766" cy="11600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p29"/>
          <p:cNvCxnSpPr>
            <a:stCxn id="735" idx="0"/>
            <a:endCxn id="741" idx="0"/>
          </p:cNvCxnSpPr>
          <p:nvPr/>
        </p:nvCxnSpPr>
        <p:spPr>
          <a:xfrm flipH="1" rot="-5400000">
            <a:off x="6424431" y="2285096"/>
            <a:ext cx="425400" cy="1861800"/>
          </a:xfrm>
          <a:prstGeom prst="curvedConnector3">
            <a:avLst>
              <a:gd fmla="val -53738" name="adj1"/>
            </a:avLst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3" name="Google Shape;743;p29"/>
          <p:cNvSpPr txBox="1"/>
          <p:nvPr/>
        </p:nvSpPr>
        <p:spPr>
          <a:xfrm>
            <a:off x="6964992" y="4620886"/>
            <a:ext cx="12059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 folder</a:t>
            </a:r>
            <a:endParaRPr/>
          </a:p>
        </p:txBody>
      </p:sp>
      <p:grpSp>
        <p:nvGrpSpPr>
          <p:cNvPr id="744" name="Google Shape;744;p29"/>
          <p:cNvGrpSpPr/>
          <p:nvPr/>
        </p:nvGrpSpPr>
        <p:grpSpPr>
          <a:xfrm>
            <a:off x="9769831" y="2865916"/>
            <a:ext cx="2103192" cy="2294517"/>
            <a:chOff x="5074701" y="2092426"/>
            <a:chExt cx="2103192" cy="2294517"/>
          </a:xfrm>
        </p:grpSpPr>
        <p:sp>
          <p:nvSpPr>
            <p:cNvPr id="745" name="Google Shape;745;p29"/>
            <p:cNvSpPr/>
            <p:nvPr/>
          </p:nvSpPr>
          <p:spPr>
            <a:xfrm>
              <a:off x="5074701" y="2092426"/>
              <a:ext cx="2103192" cy="2294517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5219666" y="2268671"/>
              <a:ext cx="1747034" cy="523825"/>
            </a:xfrm>
            <a:prstGeom prst="roundRect">
              <a:avLst>
                <a:gd fmla="val 10417" name="adj"/>
              </a:avLst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Rotation</a:t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5250940" y="2979742"/>
              <a:ext cx="1747034" cy="523825"/>
            </a:xfrm>
            <a:prstGeom prst="roundRect">
              <a:avLst>
                <a:gd fmla="val 10417" name="adj"/>
              </a:avLst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Position</a:t>
              </a: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5250940" y="3690813"/>
              <a:ext cx="1747034" cy="523825"/>
            </a:xfrm>
            <a:prstGeom prst="roundRect">
              <a:avLst>
                <a:gd fmla="val 10417" name="adj"/>
              </a:avLst>
            </a:prstGeom>
            <a:solidFill>
              <a:srgbClr val="BBD6EE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Check IOU</a:t>
              </a:r>
              <a:endParaRPr/>
            </a:p>
          </p:txBody>
        </p:sp>
      </p:grpSp>
      <p:cxnSp>
        <p:nvCxnSpPr>
          <p:cNvPr id="749" name="Google Shape;749;p29"/>
          <p:cNvCxnSpPr>
            <a:stCxn id="741" idx="3"/>
            <a:endCxn id="745" idx="1"/>
          </p:cNvCxnSpPr>
          <p:nvPr/>
        </p:nvCxnSpPr>
        <p:spPr>
          <a:xfrm>
            <a:off x="8250829" y="4008608"/>
            <a:ext cx="1518900" cy="4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0" name="Google Shape;750;p29"/>
          <p:cNvSpPr txBox="1"/>
          <p:nvPr/>
        </p:nvSpPr>
        <p:spPr>
          <a:xfrm>
            <a:off x="8173240" y="3375138"/>
            <a:ext cx="16121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Chọn ngẫu nhiên 5-10 vật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/>
          <p:nvPr/>
        </p:nvSpPr>
        <p:spPr>
          <a:xfrm>
            <a:off x="645459" y="753034"/>
            <a:ext cx="4159624" cy="548640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779930" y="618564"/>
            <a:ext cx="4159624" cy="548640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3"/>
          <p:cNvCxnSpPr/>
          <p:nvPr/>
        </p:nvCxnSpPr>
        <p:spPr>
          <a:xfrm>
            <a:off x="779930" y="1039906"/>
            <a:ext cx="415962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3"/>
          <p:cNvSpPr txBox="1"/>
          <p:nvPr/>
        </p:nvSpPr>
        <p:spPr>
          <a:xfrm>
            <a:off x="1307948" y="1943102"/>
            <a:ext cx="14971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1690969" y="2431518"/>
            <a:ext cx="233754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1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1792136" y="739053"/>
            <a:ext cx="180000" cy="180363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982818" y="739055"/>
            <a:ext cx="180000" cy="18036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1372842" y="739054"/>
            <a:ext cx="180000" cy="18036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934169" y="1238840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934169" y="1726531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934169" y="2214222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>
            <p:ph idx="4294967295" type="title"/>
          </p:nvPr>
        </p:nvSpPr>
        <p:spPr>
          <a:xfrm>
            <a:off x="5333101" y="1765419"/>
            <a:ext cx="5287223" cy="152073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i="1" lang="en-US" sz="8000">
                <a:latin typeface="Calibri"/>
                <a:ea typeface="Calibri"/>
                <a:cs typeface="Calibri"/>
                <a:sym typeface="Calibri"/>
              </a:rPr>
              <a:t>Giới thiệu</a:t>
            </a:r>
            <a:br>
              <a:rPr b="1" i="1" lang="en-US" sz="11500">
                <a:latin typeface="Calibri"/>
                <a:ea typeface="Calibri"/>
                <a:cs typeface="Calibri"/>
                <a:sym typeface="Calibri"/>
              </a:rPr>
            </a:br>
            <a:endParaRPr b="1" i="1" sz="72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11145333" y="357992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11145332" y="357992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11098592" y="426488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11098592" y="426488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11506972" y="299594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10602341" y="357992"/>
            <a:ext cx="257029" cy="288758"/>
          </a:xfrm>
          <a:prstGeom prst="mathMinus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11686972" y="4730405"/>
            <a:ext cx="304028" cy="980388"/>
          </a:xfrm>
          <a:prstGeom prst="upArrow">
            <a:avLst>
              <a:gd fmla="val 50000" name="adj1"/>
              <a:gd fmla="val 90308" name="adj2"/>
            </a:avLst>
          </a:prstGeom>
          <a:solidFill>
            <a:srgbClr val="D8D8D8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11735769" y="6423529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11735769" y="6114295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"/>
          <p:cNvSpPr/>
          <p:nvPr/>
        </p:nvSpPr>
        <p:spPr>
          <a:xfrm>
            <a:off x="11735769" y="5805061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6011972" y="3246656"/>
            <a:ext cx="5373278" cy="2967497"/>
          </a:xfrm>
          <a:prstGeom prst="ellipse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4049" y="3240584"/>
            <a:ext cx="3849124" cy="288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0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0"/>
          <p:cNvSpPr/>
          <p:nvPr/>
        </p:nvSpPr>
        <p:spPr>
          <a:xfrm>
            <a:off x="747557" y="591102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759" name="Google Shape;759;p30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Tăng cường dữ liệu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0"/>
          <p:cNvSpPr txBox="1"/>
          <p:nvPr/>
        </p:nvSpPr>
        <p:spPr>
          <a:xfrm>
            <a:off x="1269832" y="1285530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Bộ data sau khi gộp các ảnh đơn và ảnh ghép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ckground pattern&#10;&#10;Description automatically generated" id="761" name="Google Shape;7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832" y="2073376"/>
            <a:ext cx="5863442" cy="3749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762" name="Google Shape;76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8954" y="1758080"/>
            <a:ext cx="1595438" cy="212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763" name="Google Shape;76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2874" y="1747195"/>
            <a:ext cx="1595438" cy="212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wall, items&#10;&#10;Description automatically generated" id="764" name="Google Shape;76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4647" y="4207223"/>
            <a:ext cx="1595438" cy="212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765" name="Google Shape;765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8954" y="4177482"/>
            <a:ext cx="1595438" cy="21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1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1"/>
          <p:cNvSpPr/>
          <p:nvPr/>
        </p:nvSpPr>
        <p:spPr>
          <a:xfrm>
            <a:off x="845528" y="578785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774" name="Google Shape;774;p31"/>
          <p:cNvSpPr/>
          <p:nvPr/>
        </p:nvSpPr>
        <p:spPr>
          <a:xfrm>
            <a:off x="313265" y="217271"/>
            <a:ext cx="3220767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 nghiệm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1"/>
          <p:cNvSpPr txBox="1"/>
          <p:nvPr/>
        </p:nvSpPr>
        <p:spPr>
          <a:xfrm>
            <a:off x="1269832" y="1285530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 nghiệm ảnh Không ghép, chỉ có ảnh ghép, Không ghép + Ghép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6" name="Google Shape;776;p31"/>
          <p:cNvGraphicFramePr/>
          <p:nvPr/>
        </p:nvGraphicFramePr>
        <p:xfrm>
          <a:off x="1923648" y="22281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{AB3089DD-FC0C-45ED-8BB3-339A2C8540D7}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Không ghép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Ghép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Không ghép + ghép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mAP50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0.44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0.809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0.954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77" name="Google Shape;7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8" name="Google Shape;7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7933" y="3360682"/>
            <a:ext cx="2895969" cy="291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8572" y="3360683"/>
            <a:ext cx="2876922" cy="291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2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2"/>
          <p:cNvSpPr/>
          <p:nvPr/>
        </p:nvSpPr>
        <p:spPr>
          <a:xfrm>
            <a:off x="747557" y="591102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787" name="Google Shape;787;p32"/>
          <p:cNvSpPr/>
          <p:nvPr/>
        </p:nvSpPr>
        <p:spPr>
          <a:xfrm>
            <a:off x="313265" y="217271"/>
            <a:ext cx="3220767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 nghiệm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32"/>
          <p:cNvSpPr txBox="1"/>
          <p:nvPr/>
        </p:nvSpPr>
        <p:spPr>
          <a:xfrm>
            <a:off x="1269832" y="1285530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sánh độ IoU khác nhau của ảnh Ghép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9" name="Google Shape;789;p32"/>
          <p:cNvGraphicFramePr/>
          <p:nvPr/>
        </p:nvGraphicFramePr>
        <p:xfrm>
          <a:off x="1923648" y="21101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{AB3089DD-FC0C-45ED-8BB3-339A2C8540D7}</a:tableStyleId>
              </a:tblPr>
              <a:tblGrid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IoU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mAP50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0.941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0.954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0.948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Chart, line chart&#10;&#10;Description automatically generated" id="790" name="Google Shape;7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3648" y="3348334"/>
            <a:ext cx="2765548" cy="28307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91" name="Google Shape;79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2288" y="3348333"/>
            <a:ext cx="2765549" cy="2841059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3" name="Google Shape;79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392" y="3383191"/>
            <a:ext cx="4081113" cy="272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6251" y="3348333"/>
            <a:ext cx="4454407" cy="303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3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3"/>
          <p:cNvSpPr/>
          <p:nvPr/>
        </p:nvSpPr>
        <p:spPr>
          <a:xfrm>
            <a:off x="747557" y="591102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802" name="Google Shape;802;p33"/>
          <p:cNvSpPr/>
          <p:nvPr/>
        </p:nvSpPr>
        <p:spPr>
          <a:xfrm>
            <a:off x="313265" y="217271"/>
            <a:ext cx="3220767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 nghiệm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33"/>
          <p:cNvSpPr txBox="1"/>
          <p:nvPr/>
        </p:nvSpPr>
        <p:spPr>
          <a:xfrm>
            <a:off x="1269832" y="1285530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 quả so sánh Yolov4 vs Yolov5s</a:t>
            </a:r>
            <a:endParaRPr/>
          </a:p>
        </p:txBody>
      </p:sp>
      <p:graphicFrame>
        <p:nvGraphicFramePr>
          <p:cNvPr id="804" name="Google Shape;804;p33"/>
          <p:cNvGraphicFramePr/>
          <p:nvPr/>
        </p:nvGraphicFramePr>
        <p:xfrm>
          <a:off x="1923648" y="22281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{AB3089DD-FC0C-45ED-8BB3-339A2C8540D7}</a:tableStyleId>
              </a:tblPr>
              <a:tblGrid>
                <a:gridCol w="1638800"/>
                <a:gridCol w="2245225"/>
                <a:gridCol w="23477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Yolov4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Yolov5s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mAP50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0.954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05" name="Google Shape;80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4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34"/>
          <p:cNvSpPr/>
          <p:nvPr/>
        </p:nvSpPr>
        <p:spPr>
          <a:xfrm>
            <a:off x="747557" y="591102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813" name="Google Shape;813;p34"/>
          <p:cNvSpPr/>
          <p:nvPr/>
        </p:nvSpPr>
        <p:spPr>
          <a:xfrm>
            <a:off x="313265" y="217271"/>
            <a:ext cx="3220767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 nghiệm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34"/>
          <p:cNvSpPr txBox="1"/>
          <p:nvPr/>
        </p:nvSpPr>
        <p:spPr>
          <a:xfrm>
            <a:off x="1269832" y="1285530"/>
            <a:ext cx="9136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Những trường hợp Detect sai của Yolov5</a:t>
            </a:r>
            <a:endParaRPr/>
          </a:p>
        </p:txBody>
      </p:sp>
      <p:pic>
        <p:nvPicPr>
          <p:cNvPr descr="A picture containing website&#10;&#10;Description automatically generated" id="815" name="Google Shape;8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593" y="2441623"/>
            <a:ext cx="2177879" cy="290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816" name="Google Shape;81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4714" y="2441623"/>
            <a:ext cx="2019075" cy="290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817" name="Google Shape;81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63448" y="2405614"/>
            <a:ext cx="1633409" cy="290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low confidence" id="818" name="Google Shape;81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679" y="2441623"/>
            <a:ext cx="2177879" cy="2903838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747557" y="580216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313265" y="217271"/>
            <a:ext cx="28786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Đặt vấn đề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1684866" y="1759604"/>
            <a:ext cx="3369733" cy="982381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Phương thức quét mã BarCode trên sản phẩm thương mại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1983315" y="2980671"/>
            <a:ext cx="635000" cy="990600"/>
          </a:xfrm>
          <a:prstGeom prst="downArrow">
            <a:avLst>
              <a:gd fmla="val 63333" name="adj1"/>
              <a:gd fmla="val 69912" name="adj2"/>
            </a:avLst>
          </a:prstGeom>
          <a:solidFill>
            <a:srgbClr val="BBD6EE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☺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4040341" y="2980671"/>
            <a:ext cx="635000" cy="990600"/>
          </a:xfrm>
          <a:prstGeom prst="downArrow">
            <a:avLst>
              <a:gd fmla="val 63333" name="adj1"/>
              <a:gd fmla="val 69912" name="adj2"/>
            </a:avLst>
          </a:prstGeom>
          <a:solidFill>
            <a:srgbClr val="F7CAA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☹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1478489" y="4209957"/>
            <a:ext cx="1644651" cy="1905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Kiểm hàng và xuất hóa đơn nhanh và chính xác hơn cách thủ công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3522628" y="4209957"/>
            <a:ext cx="1670425" cy="1905000"/>
          </a:xfrm>
          <a:prstGeom prst="roundRect">
            <a:avLst>
              <a:gd fmla="val 16667" name="adj"/>
            </a:avLst>
          </a:prstGeom>
          <a:solidFill>
            <a:srgbClr val="F7CAAC"/>
          </a:solidFill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Không thể quét nếu mã bị mờ, bị che khuất,  méo mó do bao bì sản phẩm </a:t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6066443" y="4704504"/>
            <a:ext cx="2403835" cy="865895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Phương thức quét sản phẩm mới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5399320" y="4972482"/>
            <a:ext cx="524366" cy="329938"/>
          </a:xfrm>
          <a:prstGeom prst="rightArrow">
            <a:avLst>
              <a:gd fmla="val 50000" name="adj1"/>
              <a:gd fmla="val 61429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9092983" y="3971271"/>
            <a:ext cx="2026763" cy="99489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Hướng đến sự tiện lợi trong quá trình mua bán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9092983" y="5292658"/>
            <a:ext cx="2026763" cy="100810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Giảm thời gian xử lý mua bán so với BarCode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4"/>
          <p:cNvCxnSpPr>
            <a:stCxn id="196" idx="7"/>
            <a:endCxn id="198" idx="1"/>
          </p:cNvCxnSpPr>
          <p:nvPr/>
        </p:nvCxnSpPr>
        <p:spPr>
          <a:xfrm flipH="1" rot="10800000">
            <a:off x="8118245" y="4468611"/>
            <a:ext cx="974700" cy="36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1" name="Google Shape;201;p4"/>
          <p:cNvCxnSpPr>
            <a:stCxn id="196" idx="5"/>
            <a:endCxn id="199" idx="1"/>
          </p:cNvCxnSpPr>
          <p:nvPr/>
        </p:nvCxnSpPr>
        <p:spPr>
          <a:xfrm>
            <a:off x="8118245" y="5443592"/>
            <a:ext cx="974700" cy="353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2" name="Google Shape;202;p4"/>
          <p:cNvSpPr/>
          <p:nvPr/>
        </p:nvSpPr>
        <p:spPr>
          <a:xfrm>
            <a:off x="5851755" y="1308220"/>
            <a:ext cx="3725656" cy="2442841"/>
          </a:xfrm>
          <a:prstGeom prst="roundRect">
            <a:avLst>
              <a:gd fmla="val 16667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60226" y="1605390"/>
            <a:ext cx="1428682" cy="18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747557" y="580216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313265" y="217271"/>
            <a:ext cx="28786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Bài toán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2859017" y="1624024"/>
            <a:ext cx="6172201" cy="1089529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Đặt các sản phẩm vào khu vực thanh toán, hệ thống thông qua ảnh từ camera để xuất thông tin sản phẩm.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🡪 Người bán chỉ cần xuất hóa đơn và thanh toán.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1962073" y="3194598"/>
            <a:ext cx="1354666" cy="43180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1962073" y="4805380"/>
            <a:ext cx="1354666" cy="43180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2368474" y="3656324"/>
            <a:ext cx="3149600" cy="682415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Ảnh chụp khu vực thanh toán có chứa các mặt hàng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2368473" y="5268805"/>
            <a:ext cx="3149602" cy="682415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Thông tin các sản phẩm có trong ảnh chụp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5828851" y="3825649"/>
            <a:ext cx="1117600" cy="355600"/>
          </a:xfrm>
          <a:prstGeom prst="rightArrow">
            <a:avLst>
              <a:gd fmla="val 50000" name="adj1"/>
              <a:gd fmla="val 88095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5828851" y="5432212"/>
            <a:ext cx="1117600" cy="355600"/>
          </a:xfrm>
          <a:prstGeom prst="rightArrow">
            <a:avLst>
              <a:gd fmla="val 50000" name="adj1"/>
              <a:gd fmla="val 88095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7227" y="4959998"/>
            <a:ext cx="1718248" cy="129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7227" y="3355674"/>
            <a:ext cx="1718248" cy="128541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"/>
          <p:cNvSpPr/>
          <p:nvPr/>
        </p:nvSpPr>
        <p:spPr>
          <a:xfrm>
            <a:off x="1024465" y="1369050"/>
            <a:ext cx="1456267" cy="1599476"/>
          </a:xfrm>
          <a:prstGeom prst="ellipse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Phương thức nhận diện hàng hóa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10272353" y="2839760"/>
            <a:ext cx="1360242" cy="2347144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 cap="flat" cmpd="sng" w="12700">
            <a:solidFill>
              <a:srgbClr val="833C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BÀI TOÁN NHẬN DẠNG VẬT THỂ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5"/>
          <p:cNvGrpSpPr/>
          <p:nvPr/>
        </p:nvGrpSpPr>
        <p:grpSpPr>
          <a:xfrm>
            <a:off x="9170238" y="2075443"/>
            <a:ext cx="994609" cy="3875777"/>
            <a:chOff x="9170238" y="2075443"/>
            <a:chExt cx="994609" cy="3875777"/>
          </a:xfrm>
        </p:grpSpPr>
        <p:sp>
          <p:nvSpPr>
            <p:cNvPr id="225" name="Google Shape;225;p5"/>
            <p:cNvSpPr/>
            <p:nvPr/>
          </p:nvSpPr>
          <p:spPr>
            <a:xfrm>
              <a:off x="9448277" y="2075443"/>
              <a:ext cx="716570" cy="3875777"/>
            </a:xfrm>
            <a:prstGeom prst="chevron">
              <a:avLst>
                <a:gd fmla="val 8171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9170238" y="2075444"/>
              <a:ext cx="716570" cy="3875776"/>
            </a:xfrm>
            <a:prstGeom prst="chevron">
              <a:avLst>
                <a:gd fmla="val 8171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5"/>
          <p:cNvGrpSpPr/>
          <p:nvPr/>
        </p:nvGrpSpPr>
        <p:grpSpPr>
          <a:xfrm>
            <a:off x="2599126" y="1953531"/>
            <a:ext cx="152738" cy="434384"/>
            <a:chOff x="9886808" y="1332677"/>
            <a:chExt cx="152738" cy="434384"/>
          </a:xfrm>
        </p:grpSpPr>
        <p:sp>
          <p:nvSpPr>
            <p:cNvPr id="228" name="Google Shape;228;p5"/>
            <p:cNvSpPr/>
            <p:nvPr/>
          </p:nvSpPr>
          <p:spPr>
            <a:xfrm>
              <a:off x="9886808" y="1332677"/>
              <a:ext cx="152738" cy="152738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9886808" y="1614323"/>
              <a:ext cx="152738" cy="152738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/>
          <p:nvPr/>
        </p:nvSpPr>
        <p:spPr>
          <a:xfrm>
            <a:off x="645459" y="753034"/>
            <a:ext cx="4159624" cy="548640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779930" y="618564"/>
            <a:ext cx="4159624" cy="548640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6"/>
          <p:cNvCxnSpPr/>
          <p:nvPr/>
        </p:nvCxnSpPr>
        <p:spPr>
          <a:xfrm>
            <a:off x="779930" y="1039906"/>
            <a:ext cx="4159624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8" name="Google Shape;238;p6"/>
          <p:cNvSpPr txBox="1"/>
          <p:nvPr/>
        </p:nvSpPr>
        <p:spPr>
          <a:xfrm>
            <a:off x="1307948" y="1943102"/>
            <a:ext cx="14971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1690969" y="2431518"/>
            <a:ext cx="233754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1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1792136" y="739053"/>
            <a:ext cx="180000" cy="180363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982818" y="739055"/>
            <a:ext cx="180000" cy="18036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1372842" y="739054"/>
            <a:ext cx="180000" cy="18036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934169" y="1238840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934169" y="1726531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934169" y="2214222"/>
            <a:ext cx="277297" cy="288758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 txBox="1"/>
          <p:nvPr>
            <p:ph idx="4294967295" type="title"/>
          </p:nvPr>
        </p:nvSpPr>
        <p:spPr>
          <a:xfrm>
            <a:off x="5333101" y="1765419"/>
            <a:ext cx="5287223" cy="245098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i="1" lang="en-US" sz="8000">
                <a:latin typeface="Calibri"/>
                <a:ea typeface="Calibri"/>
                <a:cs typeface="Calibri"/>
                <a:sym typeface="Calibri"/>
              </a:rPr>
              <a:t>Xây dựng bộ dữ liệu</a:t>
            </a:r>
            <a:br>
              <a:rPr b="1" i="1" lang="en-US" sz="11500">
                <a:latin typeface="Calibri"/>
                <a:ea typeface="Calibri"/>
                <a:cs typeface="Calibri"/>
                <a:sym typeface="Calibri"/>
              </a:rPr>
            </a:br>
            <a:endParaRPr b="1" i="1" sz="72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11145333" y="357992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11145332" y="357992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11098592" y="426488"/>
            <a:ext cx="186965" cy="1369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11098592" y="426488"/>
            <a:ext cx="186966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1506972" y="299594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602341" y="357992"/>
            <a:ext cx="257029" cy="288758"/>
          </a:xfrm>
          <a:prstGeom prst="mathMinus">
            <a:avLst>
              <a:gd fmla="val 23520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11686972" y="4730405"/>
            <a:ext cx="304028" cy="980388"/>
          </a:xfrm>
          <a:prstGeom prst="upArrow">
            <a:avLst>
              <a:gd fmla="val 50000" name="adj1"/>
              <a:gd fmla="val 90308" name="adj2"/>
            </a:avLst>
          </a:prstGeom>
          <a:solidFill>
            <a:srgbClr val="D8D8D8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11735769" y="6423529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11735769" y="6114295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1735769" y="5805061"/>
            <a:ext cx="206434" cy="214966"/>
          </a:xfrm>
          <a:prstGeom prst="mathPlus">
            <a:avLst>
              <a:gd fmla="val 23520" name="adj1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5917938" y="4124335"/>
            <a:ext cx="4607383" cy="2421467"/>
          </a:xfrm>
          <a:prstGeom prst="ellipse">
            <a:avLst/>
          </a:prstGeom>
          <a:solidFill>
            <a:srgbClr val="BBD6EE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9032" y="4192247"/>
            <a:ext cx="3428462" cy="228564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747557" y="623760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Tổng quan dữ liệu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1111475" y="1113749"/>
            <a:ext cx="8777592" cy="2012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Bộ dữ liệu do nhóm tự thu thập được chia thành 2 phần:</a:t>
            </a:r>
            <a:endParaRPr/>
          </a:p>
          <a:p>
            <a:pPr indent="-342900" lvl="0" marL="62706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Tập Train: gồm 406 bức ảnh, mỗi ảnh chỉ chứa một sản phẩm </a:t>
            </a:r>
            <a:endParaRPr/>
          </a:p>
          <a:p>
            <a:pPr indent="-342900" lvl="0" marL="62706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Tập Valid: gồm 30 bức ảnh, mỗi ảnh chứa nhiều sản phẩm khác nhau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62706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Tập Test  : gồm 61 bức ảnh, mỗi ảnh chứa nhiều sản phẩm khác nhau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62706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1637878" y="3141611"/>
            <a:ext cx="4195655" cy="2863805"/>
          </a:xfrm>
          <a:prstGeom prst="roundRect">
            <a:avLst>
              <a:gd fmla="val 7000" name="adj"/>
            </a:avLst>
          </a:prstGeom>
          <a:solidFill>
            <a:srgbClr val="FBE4D4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3464" y="3459419"/>
            <a:ext cx="1718836" cy="22917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838837" y="3457509"/>
            <a:ext cx="1720453" cy="22939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7"/>
          <p:cNvSpPr/>
          <p:nvPr/>
        </p:nvSpPr>
        <p:spPr>
          <a:xfrm>
            <a:off x="7005499" y="3141614"/>
            <a:ext cx="4212834" cy="2863802"/>
          </a:xfrm>
          <a:prstGeom prst="roundRect">
            <a:avLst>
              <a:gd fmla="val 7000" name="adj"/>
            </a:avLst>
          </a:prstGeom>
          <a:solidFill>
            <a:srgbClr val="DDEAF6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9513" y="3457509"/>
            <a:ext cx="1720452" cy="22939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54215" y="3457509"/>
            <a:ext cx="1720453" cy="22939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7"/>
          <p:cNvSpPr/>
          <p:nvPr/>
        </p:nvSpPr>
        <p:spPr>
          <a:xfrm>
            <a:off x="1328844" y="2921476"/>
            <a:ext cx="1507067" cy="4402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Ảnh tập train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6647489" y="2921479"/>
            <a:ext cx="1507067" cy="4402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Ảnh tập test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747557" y="580216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Danh sách sản phẩm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1111475" y="1012149"/>
            <a:ext cx="104601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Bộ dữ liệu train của nhóm bao gồm 30 sản phẩm chia làm 4 nhóm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1521755" y="1927804"/>
            <a:ext cx="2595541" cy="2512873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UsbApacer8GB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ButGelXoaDuocMazzicXANH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ButGelXoaDuocMazzicTIM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KhauTrangKF94TienHung10c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WaxVuotTocHengKou100g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DaugoidauRomano180g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CaoSaoVang10g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BongDenKingLed9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1289838" y="1720274"/>
            <a:ext cx="1442248" cy="466334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Đồ gia dụng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4783505" y="1927804"/>
            <a:ext cx="2595541" cy="2853290"/>
          </a:xfrm>
          <a:prstGeom prst="rect">
            <a:avLst/>
          </a:prstGeom>
          <a:solidFill>
            <a:srgbClr val="F7CAA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MiGoiHaoHao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GoiPhoGaCungDinh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MyCayYEUL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MylyModern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MienAnLienPhuHuong55g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LuongKhoHuuNghiCACAO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BanhLaysBQQ30g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BanhLaysBoNuong30g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BanhOreo66g</a:t>
            </a:r>
            <a:endParaRPr/>
          </a:p>
        </p:txBody>
      </p:sp>
      <p:sp>
        <p:nvSpPr>
          <p:cNvPr id="290" name="Google Shape;290;p8"/>
          <p:cNvSpPr/>
          <p:nvPr/>
        </p:nvSpPr>
        <p:spPr>
          <a:xfrm>
            <a:off x="4551588" y="1720274"/>
            <a:ext cx="1736502" cy="470933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Thức ăn đóng gói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8485773" y="1764347"/>
            <a:ext cx="2440101" cy="2318499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HatNemChayKnorr170g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HatNemAjingon170g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BotChienXuPanko100g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BotChienGionTaiKy150g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TuongCaCholimex270g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NuocTuongHuongViet500ml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DauHaoMaggi530g</a:t>
            </a:r>
            <a:endParaRPr/>
          </a:p>
        </p:txBody>
      </p:sp>
      <p:sp>
        <p:nvSpPr>
          <p:cNvPr id="292" name="Google Shape;292;p8"/>
          <p:cNvSpPr/>
          <p:nvPr/>
        </p:nvSpPr>
        <p:spPr>
          <a:xfrm>
            <a:off x="8485773" y="4462692"/>
            <a:ext cx="2440101" cy="1979564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LonSting320ml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LonFantaCam320ml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SaxiChuongDuongLon330ml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ChaiPepsi390ml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Chai7Up390ml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SuaBichCGHL220ml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8240394" y="4276893"/>
            <a:ext cx="1260466" cy="451569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Thức uống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8240392" y="1589737"/>
            <a:ext cx="1260467" cy="451569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Gia vị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1000"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"/>
          <p:cNvSpPr/>
          <p:nvPr/>
        </p:nvSpPr>
        <p:spPr>
          <a:xfrm>
            <a:off x="747557" y="580217"/>
            <a:ext cx="11187953" cy="608703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747557" y="580216"/>
            <a:ext cx="11187953" cy="60870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313265" y="217271"/>
            <a:ext cx="5063068" cy="723028"/>
          </a:xfrm>
          <a:prstGeom prst="roundRect">
            <a:avLst>
              <a:gd fmla="val 16667" name="adj"/>
            </a:avLst>
          </a:prstGeom>
          <a:solidFill>
            <a:srgbClr val="E1EFD8"/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Yêu cầu về dữ liệu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1172434" y="1229863"/>
            <a:ext cx="88453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Dữ liệu ảnh tập train được thu thập theo quy chuẩn sau: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9"/>
          <p:cNvSpPr txBox="1"/>
          <p:nvPr/>
        </p:nvSpPr>
        <p:spPr>
          <a:xfrm>
            <a:off x="1605964" y="1773861"/>
            <a:ext cx="8940115" cy="3308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4500" lvl="0" marL="539750" marR="0" rtl="0" algn="just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Sản phẩm đặt trên bề mặt phẳng trắng có kích thước (DxR): 80cm × 60cm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39750" marR="0" rtl="0" algn="just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Góc chụp từ trên xuống, vuông góc với mặt phẳng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39750" marR="0" rtl="0" algn="just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Chất lượng ảnh rõ hình, không bị mờ, nhòe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39750" marR="0" rtl="0" algn="just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Ánh sáng vừa đủ, không quá tối, không quá sáng, không bị chói lóa sản phẩm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39750" marR="0" rtl="0" algn="just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Phải có đủ ảnh sản phẩm ở cả mặt trước và sau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39750" marR="0" rtl="0" algn="just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Với sản phẩm chỉ có 1 mặt in nhãn mác thì chỉ chụp mặt có nhãn mác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39750" marR="0" rtl="0" algn="just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Với sản phẩm như Lon, Chai, Lọ thì chụp rõ phần nhãn mác chính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2022-06-06T13:44:03Z</dcterms:created>
  <dc:creator>Admin</dc:creator>
</cp:coreProperties>
</file>